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5" r:id="rId1"/>
  </p:sldMasterIdLst>
  <p:notesMasterIdLst>
    <p:notesMasterId r:id="rId35"/>
  </p:notesMasterIdLst>
  <p:handoutMasterIdLst>
    <p:handoutMasterId r:id="rId36"/>
  </p:handoutMasterIdLst>
  <p:sldIdLst>
    <p:sldId id="256" r:id="rId2"/>
    <p:sldId id="378" r:id="rId3"/>
    <p:sldId id="376" r:id="rId4"/>
    <p:sldId id="483" r:id="rId5"/>
    <p:sldId id="484" r:id="rId6"/>
    <p:sldId id="485" r:id="rId7"/>
    <p:sldId id="486" r:id="rId8"/>
    <p:sldId id="487" r:id="rId9"/>
    <p:sldId id="488" r:id="rId10"/>
    <p:sldId id="489" r:id="rId11"/>
    <p:sldId id="490" r:id="rId12"/>
    <p:sldId id="491" r:id="rId13"/>
    <p:sldId id="492" r:id="rId14"/>
    <p:sldId id="493" r:id="rId15"/>
    <p:sldId id="495" r:id="rId16"/>
    <p:sldId id="494" r:id="rId17"/>
    <p:sldId id="496" r:id="rId18"/>
    <p:sldId id="497" r:id="rId19"/>
    <p:sldId id="498" r:id="rId20"/>
    <p:sldId id="500" r:id="rId21"/>
    <p:sldId id="499" r:id="rId22"/>
    <p:sldId id="501" r:id="rId23"/>
    <p:sldId id="503" r:id="rId24"/>
    <p:sldId id="502" r:id="rId25"/>
    <p:sldId id="504" r:id="rId26"/>
    <p:sldId id="505" r:id="rId27"/>
    <p:sldId id="506" r:id="rId28"/>
    <p:sldId id="508" r:id="rId29"/>
    <p:sldId id="509" r:id="rId30"/>
    <p:sldId id="510" r:id="rId31"/>
    <p:sldId id="511" r:id="rId32"/>
    <p:sldId id="512" r:id="rId33"/>
    <p:sldId id="445" r:id="rId3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ulie.Prusky" initials="J" lastIdx="7" clrIdx="0"/>
</p:cmAuthorLst>
</file>

<file path=ppt/presProps.xml><?xml version="1.0" encoding="utf-8"?>
<p:presentationPr xmlns:a="http://schemas.openxmlformats.org/drawingml/2006/main" xmlns:r="http://schemas.openxmlformats.org/officeDocument/2006/relationships" xmlns:p="http://schemas.openxmlformats.org/presentationml/2006/main">
  <p:prnPr prnWhat="handouts2" clrMode="gray" frameSlides="1"/>
  <p:clrMru>
    <a:srgbClr val="FF3300"/>
    <a:srgbClr val="FFE5E5"/>
    <a:srgbClr val="0000FF"/>
    <a:srgbClr val="FFFF00"/>
    <a:srgbClr val="FFFFCC"/>
    <a:srgbClr val="AFFFAF"/>
    <a:srgbClr val="006400"/>
    <a:srgbClr val="CC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197" autoAdjust="0"/>
    <p:restoredTop sz="93635" autoAdjust="0"/>
  </p:normalViewPr>
  <p:slideViewPr>
    <p:cSldViewPr snapToGrid="0">
      <p:cViewPr varScale="1">
        <p:scale>
          <a:sx n="95" d="100"/>
          <a:sy n="95" d="100"/>
        </p:scale>
        <p:origin x="1686" y="78"/>
      </p:cViewPr>
      <p:guideLst>
        <p:guide orient="horz" pos="2160"/>
        <p:guide pos="2880"/>
      </p:guideLst>
    </p:cSldViewPr>
  </p:slideViewPr>
  <p:outlineViewPr>
    <p:cViewPr>
      <p:scale>
        <a:sx n="33" d="100"/>
        <a:sy n="33" d="100"/>
      </p:scale>
      <p:origin x="0" y="8166"/>
    </p:cViewPr>
  </p:outlineViewPr>
  <p:notesTextViewPr>
    <p:cViewPr>
      <p:scale>
        <a:sx n="3" d="2"/>
        <a:sy n="3" d="2"/>
      </p:scale>
      <p:origin x="0" y="0"/>
    </p:cViewPr>
  </p:notesTextViewPr>
  <p:sorterViewPr>
    <p:cViewPr>
      <p:scale>
        <a:sx n="125" d="100"/>
        <a:sy n="125" d="100"/>
      </p:scale>
      <p:origin x="0" y="0"/>
    </p:cViewPr>
  </p:sorterViewPr>
  <p:notesViewPr>
    <p:cSldViewPr snapToGrid="0">
      <p:cViewPr varScale="1">
        <p:scale>
          <a:sx n="66" d="100"/>
          <a:sy n="66" d="100"/>
        </p:scale>
        <p:origin x="-1632" y="-120"/>
      </p:cViewPr>
      <p:guideLst>
        <p:guide orient="horz" pos="2880"/>
        <p:guide pos="2160"/>
      </p:guideLst>
    </p:cSldViewPr>
  </p:notesViewPr>
  <p:gridSpacing cx="38100" cy="381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commentAuthors" Target="commentAuthors.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dirty="0"/>
              <a:t>OPUS Projects Manager Training</a:t>
            </a: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dirty="0"/>
              <a:t>2013-08-07</a:t>
            </a: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r>
              <a:rPr lang="en-US"/>
              <a:t>Uploading Data</a:t>
            </a: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BC4282F8-D756-4B0E-96CD-FC556D2A9874}" type="slidenum">
              <a:rPr lang="en-US" smtClean="0"/>
              <a:pPr/>
              <a:t>‹#›</a:t>
            </a:fld>
            <a:endParaRPr lang="en-US"/>
          </a:p>
        </p:txBody>
      </p:sp>
    </p:spTree>
    <p:extLst>
      <p:ext uri="{BB962C8B-B14F-4D97-AF65-F5344CB8AC3E}">
        <p14:creationId xmlns:p14="http://schemas.microsoft.com/office/powerpoint/2010/main" val="854349102"/>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defRPr>
            </a:lvl1pPr>
          </a:lstStyle>
          <a:p>
            <a:pPr>
              <a:defRPr/>
            </a:pPr>
            <a:r>
              <a:rPr lang="en-US" dirty="0"/>
              <a:t>OPUS Projects Manager Training</a:t>
            </a:r>
          </a:p>
        </p:txBody>
      </p:sp>
      <p:sp>
        <p:nvSpPr>
          <p:cNvPr id="614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pPr>
              <a:defRPr/>
            </a:pPr>
            <a:r>
              <a:rPr lang="en-US" dirty="0"/>
              <a:t>2013-08-07</a:t>
            </a:r>
          </a:p>
        </p:txBody>
      </p:sp>
      <p:sp>
        <p:nvSpPr>
          <p:cNvPr id="6451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614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15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defRPr>
            </a:lvl1pPr>
          </a:lstStyle>
          <a:p>
            <a:pPr>
              <a:defRPr/>
            </a:pPr>
            <a:r>
              <a:rPr lang="en-US"/>
              <a:t>Uploading Data</a:t>
            </a:r>
          </a:p>
        </p:txBody>
      </p:sp>
      <p:sp>
        <p:nvSpPr>
          <p:cNvPr id="615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pPr>
              <a:defRPr/>
            </a:pPr>
            <a:fld id="{6B750040-0BBC-4DF2-9753-C906C0F1896C}" type="slidenum">
              <a:rPr lang="en-US"/>
              <a:pPr>
                <a:defRPr/>
              </a:pPr>
              <a:t>‹#›</a:t>
            </a:fld>
            <a:endParaRPr lang="en-US"/>
          </a:p>
        </p:txBody>
      </p:sp>
    </p:spTree>
    <p:extLst>
      <p:ext uri="{BB962C8B-B14F-4D97-AF65-F5344CB8AC3E}">
        <p14:creationId xmlns:p14="http://schemas.microsoft.com/office/powerpoint/2010/main" val="785990941"/>
      </p:ext>
    </p:extLst>
  </p:cSld>
  <p:clrMap bg1="lt1" tx1="dk1" bg2="lt2" tx2="dk2" accent1="accent1" accent2="accent2" accent3="accent3" accent4="accent4" accent5="accent5" accent6="accent6" hlink="hlink" folHlink="folHlink"/>
  <p:hf/>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6B750040-0BBC-4DF2-9753-C906C0F1896C}" type="slidenum">
              <a:rPr lang="en-US" smtClean="0"/>
              <a:pPr>
                <a:defRPr/>
              </a:pPr>
              <a:t>1</a:t>
            </a:fld>
            <a:endParaRPr lang="en-US"/>
          </a:p>
        </p:txBody>
      </p:sp>
      <p:sp>
        <p:nvSpPr>
          <p:cNvPr id="5" name="Date Placeholder 4"/>
          <p:cNvSpPr>
            <a:spLocks noGrp="1"/>
          </p:cNvSpPr>
          <p:nvPr>
            <p:ph type="dt" idx="11"/>
          </p:nvPr>
        </p:nvSpPr>
        <p:spPr/>
        <p:txBody>
          <a:bodyPr/>
          <a:lstStyle/>
          <a:p>
            <a:pPr>
              <a:defRPr/>
            </a:pPr>
            <a:r>
              <a:rPr lang="en-US" dirty="0"/>
              <a:t>2013-08-07</a:t>
            </a:r>
          </a:p>
        </p:txBody>
      </p:sp>
      <p:sp>
        <p:nvSpPr>
          <p:cNvPr id="6" name="Footer Placeholder 5"/>
          <p:cNvSpPr>
            <a:spLocks noGrp="1"/>
          </p:cNvSpPr>
          <p:nvPr>
            <p:ph type="ftr" sz="quarter" idx="12"/>
          </p:nvPr>
        </p:nvSpPr>
        <p:spPr/>
        <p:txBody>
          <a:bodyPr/>
          <a:lstStyle/>
          <a:p>
            <a:pPr>
              <a:defRPr/>
            </a:pPr>
            <a:r>
              <a:rPr lang="en-US"/>
              <a:t>Uploading Data</a:t>
            </a:r>
          </a:p>
        </p:txBody>
      </p:sp>
      <p:sp>
        <p:nvSpPr>
          <p:cNvPr id="7" name="Header Placeholder 6"/>
          <p:cNvSpPr>
            <a:spLocks noGrp="1"/>
          </p:cNvSpPr>
          <p:nvPr>
            <p:ph type="hdr" sz="quarter" idx="13"/>
          </p:nvPr>
        </p:nvSpPr>
        <p:spPr/>
        <p:txBody>
          <a:bodyPr/>
          <a:lstStyle/>
          <a:p>
            <a:pPr>
              <a:defRPr/>
            </a:pPr>
            <a:r>
              <a:rPr lang="en-US" dirty="0"/>
              <a:t>OPUS Projects Manager Training</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6B750040-0BBC-4DF2-9753-C906C0F1896C}" type="slidenum">
              <a:rPr lang="en-US" smtClean="0"/>
              <a:pPr>
                <a:defRPr/>
              </a:pPr>
              <a:t>33</a:t>
            </a:fld>
            <a:endParaRPr lang="en-US"/>
          </a:p>
        </p:txBody>
      </p:sp>
      <p:sp>
        <p:nvSpPr>
          <p:cNvPr id="5" name="Date Placeholder 4"/>
          <p:cNvSpPr>
            <a:spLocks noGrp="1"/>
          </p:cNvSpPr>
          <p:nvPr>
            <p:ph type="dt" idx="11"/>
          </p:nvPr>
        </p:nvSpPr>
        <p:spPr/>
        <p:txBody>
          <a:bodyPr/>
          <a:lstStyle/>
          <a:p>
            <a:pPr>
              <a:defRPr/>
            </a:pPr>
            <a:r>
              <a:rPr lang="en-US" dirty="0"/>
              <a:t>2013-08-07</a:t>
            </a:r>
          </a:p>
        </p:txBody>
      </p:sp>
      <p:sp>
        <p:nvSpPr>
          <p:cNvPr id="6" name="Footer Placeholder 5"/>
          <p:cNvSpPr>
            <a:spLocks noGrp="1"/>
          </p:cNvSpPr>
          <p:nvPr>
            <p:ph type="ftr" sz="quarter" idx="12"/>
          </p:nvPr>
        </p:nvSpPr>
        <p:spPr/>
        <p:txBody>
          <a:bodyPr/>
          <a:lstStyle/>
          <a:p>
            <a:pPr>
              <a:defRPr/>
            </a:pPr>
            <a:r>
              <a:rPr lang="en-US"/>
              <a:t>Uploading Data</a:t>
            </a:r>
          </a:p>
        </p:txBody>
      </p:sp>
      <p:sp>
        <p:nvSpPr>
          <p:cNvPr id="7" name="Header Placeholder 6"/>
          <p:cNvSpPr>
            <a:spLocks noGrp="1"/>
          </p:cNvSpPr>
          <p:nvPr>
            <p:ph type="hdr" sz="quarter" idx="13"/>
          </p:nvPr>
        </p:nvSpPr>
        <p:spPr/>
        <p:txBody>
          <a:bodyPr/>
          <a:lstStyle/>
          <a:p>
            <a:pPr>
              <a:defRPr/>
            </a:pPr>
            <a:r>
              <a:rPr lang="en-US" dirty="0"/>
              <a:t>OPUS Projects Manager Training</a:t>
            </a:r>
          </a:p>
        </p:txBody>
      </p:sp>
    </p:spTree>
    <p:extLst>
      <p:ext uri="{BB962C8B-B14F-4D97-AF65-F5344CB8AC3E}">
        <p14:creationId xmlns:p14="http://schemas.microsoft.com/office/powerpoint/2010/main" val="18330093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lgn="ctr">
              <a:defRPr/>
            </a:lvl1pPr>
          </a:lstStyle>
          <a:p>
            <a:r>
              <a:rPr lang="en-US"/>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r>
              <a:rPr lang="en-US"/>
              <a:t>2023-10-16</a:t>
            </a: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a:t>Step 2 : Uploading GVX Data</a:t>
            </a: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4F7DA517-2C82-445E-B311-3D5BB660DD96}" type="slidenum">
              <a:rPr lang="en-US"/>
              <a:pPr>
                <a:defRPr/>
              </a:pPr>
              <a:t>‹#›</a:t>
            </a:fld>
            <a:endParaRPr lang="en-US"/>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r>
              <a:rPr lang="en-US"/>
              <a:t>2023-10-16</a:t>
            </a: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a:t>Step 2 : Uploading GVX Data</a:t>
            </a: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EB8A11A0-B52E-4CBD-850D-2F2880A5707E}" type="slidenum">
              <a:rPr lang="en-US"/>
              <a:pPr>
                <a:defRPr/>
              </a:pPr>
              <a:t>‹#›</a:t>
            </a:fld>
            <a:endParaRPr lang="en-US"/>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r>
              <a:rPr lang="en-US"/>
              <a:t>2023-10-16</a:t>
            </a: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a:t>Step 2 : Uploading GVX Data</a:t>
            </a: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D2CD9F25-7EF7-40F6-8A32-4C4E5BF7EE09}" type="slidenum">
              <a:rPr lang="en-US"/>
              <a:pPr>
                <a:defRPr/>
              </a:pPr>
              <a:t>‹#›</a:t>
            </a:fld>
            <a:endParaRPr lang="en-US"/>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r>
              <a:rPr lang="en-US"/>
              <a:t>2023-10-16</a:t>
            </a: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a:t>Step 2 : Uploading GVX Data</a:t>
            </a: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73529DF9-F8E1-4220-8C8F-E52644C5560B}" type="slidenum">
              <a:rPr lang="en-US"/>
              <a:pPr>
                <a:defRPr/>
              </a:pPr>
              <a:t>‹#›</a:t>
            </a:fld>
            <a:endParaRPr lang="en-US"/>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r>
              <a:rPr lang="en-US"/>
              <a:t>2023-10-16</a:t>
            </a: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a:t>Step 2 : Uploading GVX Data</a:t>
            </a: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5ADE0FD7-9D69-40FF-A39A-14A1B2877D33}" type="slidenum">
              <a:rPr lang="en-US"/>
              <a:pPr>
                <a:defRPr/>
              </a:pPr>
              <a:t>‹#›</a:t>
            </a:fld>
            <a:endParaRPr lang="en-US"/>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r>
              <a:rPr lang="en-US"/>
              <a:t>2023-10-16</a:t>
            </a:r>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a:t>Step 2 : Uploading GVX Data</a:t>
            </a: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C707A65C-DB02-40FD-B398-2EDF7BACDC75}" type="slidenum">
              <a:rPr lang="en-US"/>
              <a:pPr>
                <a:defRPr/>
              </a:pPr>
              <a:t>‹#›</a:t>
            </a:fld>
            <a:endParaRPr lang="en-US"/>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r>
              <a:rPr lang="en-US"/>
              <a:t>2023-10-16</a:t>
            </a:r>
            <a:endParaRPr lang="en-US" dirty="0"/>
          </a:p>
        </p:txBody>
      </p:sp>
      <p:sp>
        <p:nvSpPr>
          <p:cNvPr id="8" name="Footer Placeholder 4"/>
          <p:cNvSpPr>
            <a:spLocks noGrp="1"/>
          </p:cNvSpPr>
          <p:nvPr>
            <p:ph type="ftr" sz="quarter" idx="11"/>
          </p:nvPr>
        </p:nvSpPr>
        <p:spPr/>
        <p:txBody>
          <a:bodyPr/>
          <a:lstStyle>
            <a:lvl1pPr>
              <a:defRPr/>
            </a:lvl1pPr>
          </a:lstStyle>
          <a:p>
            <a:pPr>
              <a:defRPr/>
            </a:pPr>
            <a:r>
              <a:rPr lang="en-US"/>
              <a:t>Step 2 : Uploading GVX Data</a:t>
            </a:r>
            <a:endParaRPr lang="en-US" dirty="0"/>
          </a:p>
        </p:txBody>
      </p:sp>
      <p:sp>
        <p:nvSpPr>
          <p:cNvPr id="9" name="Slide Number Placeholder 5"/>
          <p:cNvSpPr>
            <a:spLocks noGrp="1"/>
          </p:cNvSpPr>
          <p:nvPr>
            <p:ph type="sldNum" sz="quarter" idx="12"/>
          </p:nvPr>
        </p:nvSpPr>
        <p:spPr/>
        <p:txBody>
          <a:bodyPr/>
          <a:lstStyle>
            <a:lvl1pPr>
              <a:defRPr/>
            </a:lvl1pPr>
          </a:lstStyle>
          <a:p>
            <a:pPr>
              <a:defRPr/>
            </a:pPr>
            <a:fld id="{809AE211-844B-4151-8B2D-057E7F6F7AF3}" type="slidenum">
              <a:rPr lang="en-US"/>
              <a:pPr>
                <a:defRPr/>
              </a:pPr>
              <a:t>‹#›</a:t>
            </a:fld>
            <a:endParaRPr lang="en-US"/>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r>
              <a:rPr lang="en-US"/>
              <a:t>2023-10-16</a:t>
            </a:r>
            <a:endParaRPr lang="en-US" dirty="0"/>
          </a:p>
        </p:txBody>
      </p:sp>
      <p:sp>
        <p:nvSpPr>
          <p:cNvPr id="4" name="Footer Placeholder 4"/>
          <p:cNvSpPr>
            <a:spLocks noGrp="1"/>
          </p:cNvSpPr>
          <p:nvPr>
            <p:ph type="ftr" sz="quarter" idx="11"/>
          </p:nvPr>
        </p:nvSpPr>
        <p:spPr/>
        <p:txBody>
          <a:bodyPr/>
          <a:lstStyle>
            <a:lvl1pPr>
              <a:defRPr/>
            </a:lvl1pPr>
          </a:lstStyle>
          <a:p>
            <a:pPr>
              <a:defRPr/>
            </a:pPr>
            <a:r>
              <a:rPr lang="en-US"/>
              <a:t>Step 2 : Uploading GVX Data</a:t>
            </a:r>
            <a:endParaRPr lang="en-US" dirty="0"/>
          </a:p>
        </p:txBody>
      </p:sp>
      <p:sp>
        <p:nvSpPr>
          <p:cNvPr id="5" name="Slide Number Placeholder 5"/>
          <p:cNvSpPr>
            <a:spLocks noGrp="1"/>
          </p:cNvSpPr>
          <p:nvPr>
            <p:ph type="sldNum" sz="quarter" idx="12"/>
          </p:nvPr>
        </p:nvSpPr>
        <p:spPr/>
        <p:txBody>
          <a:bodyPr/>
          <a:lstStyle>
            <a:lvl1pPr>
              <a:defRPr/>
            </a:lvl1pPr>
          </a:lstStyle>
          <a:p>
            <a:pPr>
              <a:defRPr/>
            </a:pPr>
            <a:fld id="{5434C86E-AAC7-4EB9-9B17-B55C6A233846}" type="slidenum">
              <a:rPr lang="en-US"/>
              <a:pPr>
                <a:defRPr/>
              </a:pPr>
              <a:t>‹#›</a:t>
            </a:fld>
            <a:endParaRPr lang="en-US"/>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r>
              <a:rPr lang="en-US"/>
              <a:t>2023-10-16</a:t>
            </a:r>
            <a:endParaRPr lang="en-US" dirty="0"/>
          </a:p>
        </p:txBody>
      </p:sp>
      <p:sp>
        <p:nvSpPr>
          <p:cNvPr id="3" name="Footer Placeholder 4"/>
          <p:cNvSpPr>
            <a:spLocks noGrp="1"/>
          </p:cNvSpPr>
          <p:nvPr>
            <p:ph type="ftr" sz="quarter" idx="11"/>
          </p:nvPr>
        </p:nvSpPr>
        <p:spPr/>
        <p:txBody>
          <a:bodyPr/>
          <a:lstStyle>
            <a:lvl1pPr>
              <a:defRPr/>
            </a:lvl1pPr>
          </a:lstStyle>
          <a:p>
            <a:pPr>
              <a:defRPr/>
            </a:pPr>
            <a:r>
              <a:rPr lang="en-US"/>
              <a:t>Step 2 : Uploading GVX Data</a:t>
            </a:r>
            <a:endParaRPr lang="en-US" dirty="0"/>
          </a:p>
        </p:txBody>
      </p:sp>
      <p:sp>
        <p:nvSpPr>
          <p:cNvPr id="4" name="Slide Number Placeholder 5"/>
          <p:cNvSpPr>
            <a:spLocks noGrp="1"/>
          </p:cNvSpPr>
          <p:nvPr>
            <p:ph type="sldNum" sz="quarter" idx="12"/>
          </p:nvPr>
        </p:nvSpPr>
        <p:spPr/>
        <p:txBody>
          <a:bodyPr/>
          <a:lstStyle>
            <a:lvl1pPr>
              <a:defRPr/>
            </a:lvl1pPr>
          </a:lstStyle>
          <a:p>
            <a:pPr>
              <a:defRPr/>
            </a:pPr>
            <a:fld id="{5A0A20C1-84A2-43C6-AE3D-B33835BB02C3}" type="slidenum">
              <a:rPr lang="en-US"/>
              <a:pPr>
                <a:defRPr/>
              </a:pPr>
              <a:t>‹#›</a:t>
            </a:fld>
            <a:endParaRPr lang="en-US"/>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r>
              <a:rPr lang="en-US"/>
              <a:t>2023-10-16</a:t>
            </a:r>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a:t>Step 2 : Uploading GVX Data</a:t>
            </a: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282E2499-3BD0-4479-A007-81116472F936}" type="slidenum">
              <a:rPr lang="en-US"/>
              <a:pPr>
                <a:defRPr/>
              </a:pPr>
              <a:t>‹#›</a:t>
            </a:fld>
            <a:endParaRPr lang="en-US"/>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r>
              <a:rPr lang="en-US"/>
              <a:t>2023-10-16</a:t>
            </a:r>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a:t>Step 2 : Uploading GVX Data</a:t>
            </a: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F1DE69C7-1B18-4440-B37C-980B15AE2CE7}" type="slidenum">
              <a:rPr lang="en-US"/>
              <a:pPr>
                <a:defRPr/>
              </a:pPr>
              <a:t>‹#›</a:t>
            </a:fld>
            <a:endParaRPr lang="en-US"/>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6146" name="Picture 6" descr="Continuation Slide.JPG"/>
          <p:cNvPicPr>
            <a:picLocks noChangeAspect="1"/>
          </p:cNvPicPr>
          <p:nvPr/>
        </p:nvPicPr>
        <p:blipFill>
          <a:blip r:embed="rId13" cstate="print"/>
          <a:srcRect/>
          <a:stretch>
            <a:fillRect/>
          </a:stretch>
        </p:blipFill>
        <p:spPr bwMode="auto">
          <a:xfrm>
            <a:off x="0" y="0"/>
            <a:ext cx="9144000" cy="6858000"/>
          </a:xfrm>
          <a:prstGeom prst="rect">
            <a:avLst/>
          </a:prstGeom>
          <a:noFill/>
          <a:ln w="9525">
            <a:noFill/>
            <a:miter lim="800000"/>
            <a:headEnd/>
            <a:tailEnd/>
          </a:ln>
        </p:spPr>
      </p:pic>
      <p:sp>
        <p:nvSpPr>
          <p:cNvPr id="6147" name="Title Placeholder 1"/>
          <p:cNvSpPr>
            <a:spLocks noGrp="1"/>
          </p:cNvSpPr>
          <p:nvPr>
            <p:ph type="title"/>
          </p:nvPr>
        </p:nvSpPr>
        <p:spPr bwMode="auto">
          <a:xfrm>
            <a:off x="457200" y="457200"/>
            <a:ext cx="8229600" cy="64008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endParaRPr lang="en-US" dirty="0"/>
          </a:p>
        </p:txBody>
      </p:sp>
      <p:sp>
        <p:nvSpPr>
          <p:cNvPr id="6148" name="Text Placeholder 2"/>
          <p:cNvSpPr>
            <a:spLocks noGrp="1"/>
          </p:cNvSpPr>
          <p:nvPr>
            <p:ph type="body" idx="1"/>
          </p:nvPr>
        </p:nvSpPr>
        <p:spPr bwMode="auto">
          <a:xfrm>
            <a:off x="457200" y="1280160"/>
            <a:ext cx="8229600" cy="493776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prstClr val="black">
                    <a:tint val="75000"/>
                  </a:prstClr>
                </a:solidFill>
                <a:latin typeface="+mn-lt"/>
              </a:defRPr>
            </a:lvl1pPr>
          </a:lstStyle>
          <a:p>
            <a:pPr>
              <a:defRPr/>
            </a:pPr>
            <a:r>
              <a:rPr lang="en-US"/>
              <a:t>2023-10-16</a:t>
            </a:r>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prstClr val="black">
                    <a:tint val="75000"/>
                  </a:prstClr>
                </a:solidFill>
                <a:latin typeface="+mn-lt"/>
              </a:defRPr>
            </a:lvl1pPr>
          </a:lstStyle>
          <a:p>
            <a:pPr>
              <a:defRPr/>
            </a:pPr>
            <a:r>
              <a:rPr lang="en-US"/>
              <a:t>Step 2 : Uploading GVX Data</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prstClr val="black">
                    <a:tint val="75000"/>
                  </a:prstClr>
                </a:solidFill>
                <a:latin typeface="+mn-lt"/>
              </a:defRPr>
            </a:lvl1pPr>
          </a:lstStyle>
          <a:p>
            <a:pPr>
              <a:defRPr/>
            </a:pPr>
            <a:fld id="{FDB39F3B-4E68-46BF-96FD-9721229251C8}"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004" r:id="rId1"/>
    <p:sldLayoutId id="2147484005" r:id="rId2"/>
    <p:sldLayoutId id="2147484006" r:id="rId3"/>
    <p:sldLayoutId id="2147484007" r:id="rId4"/>
    <p:sldLayoutId id="2147484008" r:id="rId5"/>
    <p:sldLayoutId id="2147484009" r:id="rId6"/>
    <p:sldLayoutId id="2147484010" r:id="rId7"/>
    <p:sldLayoutId id="2147484011" r:id="rId8"/>
    <p:sldLayoutId id="2147484012" r:id="rId9"/>
    <p:sldLayoutId id="2147484013" r:id="rId10"/>
    <p:sldLayoutId id="2147484014" r:id="rId11"/>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hf hdr="0"/>
  <p:txStyles>
    <p:titleStyle>
      <a:lvl1pPr algn="l"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86000"/>
            <a:ext cx="7772400" cy="762246"/>
          </a:xfrm>
        </p:spPr>
        <p:txBody>
          <a:bodyPr/>
          <a:lstStyle/>
          <a:p>
            <a:r>
              <a:rPr lang="en-US" dirty="0"/>
              <a:t>OPUS Projects Manager Training</a:t>
            </a:r>
          </a:p>
        </p:txBody>
      </p:sp>
      <p:sp>
        <p:nvSpPr>
          <p:cNvPr id="3" name="Subtitle 2"/>
          <p:cNvSpPr>
            <a:spLocks noGrp="1"/>
          </p:cNvSpPr>
          <p:nvPr>
            <p:ph type="subTitle" idx="1"/>
          </p:nvPr>
        </p:nvSpPr>
        <p:spPr/>
        <p:txBody>
          <a:bodyPr/>
          <a:lstStyle/>
          <a:p>
            <a:br>
              <a:rPr lang="en-US"/>
            </a:br>
            <a:r>
              <a:rPr lang="en-US"/>
              <a:t> ngs.opus.projects@noaa.gov</a:t>
            </a:r>
            <a:endParaRPr lang="en-US" dirty="0"/>
          </a:p>
        </p:txBody>
      </p:sp>
      <p:sp>
        <p:nvSpPr>
          <p:cNvPr id="10" name="Date Placeholder 9"/>
          <p:cNvSpPr>
            <a:spLocks noGrp="1"/>
          </p:cNvSpPr>
          <p:nvPr>
            <p:ph type="dt" sz="half" idx="10"/>
          </p:nvPr>
        </p:nvSpPr>
        <p:spPr/>
        <p:txBody>
          <a:bodyPr/>
          <a:lstStyle/>
          <a:p>
            <a:pPr>
              <a:defRPr/>
            </a:pPr>
            <a:r>
              <a:rPr lang="en-US"/>
              <a:t>2023-10-16</a:t>
            </a:r>
            <a:endParaRPr lang="en-US" dirty="0"/>
          </a:p>
        </p:txBody>
      </p:sp>
      <p:sp>
        <p:nvSpPr>
          <p:cNvPr id="11" name="Slide Number Placeholder 10"/>
          <p:cNvSpPr>
            <a:spLocks noGrp="1"/>
          </p:cNvSpPr>
          <p:nvPr>
            <p:ph type="sldNum" sz="quarter" idx="12"/>
          </p:nvPr>
        </p:nvSpPr>
        <p:spPr/>
        <p:txBody>
          <a:bodyPr/>
          <a:lstStyle/>
          <a:p>
            <a:pPr>
              <a:defRPr/>
            </a:pPr>
            <a:fld id="{4F7DA517-2C82-445E-B311-3D5BB660DD96}" type="slidenum">
              <a:rPr lang="en-US" smtClean="0"/>
              <a:pPr>
                <a:defRPr/>
              </a:pPr>
              <a:t>1</a:t>
            </a:fld>
            <a:endParaRPr lang="en-US"/>
          </a:p>
        </p:txBody>
      </p:sp>
      <p:sp>
        <p:nvSpPr>
          <p:cNvPr id="12" name="Footer Placeholder 11"/>
          <p:cNvSpPr>
            <a:spLocks noGrp="1"/>
          </p:cNvSpPr>
          <p:nvPr>
            <p:ph type="ftr" sz="quarter" idx="11"/>
          </p:nvPr>
        </p:nvSpPr>
        <p:spPr/>
        <p:txBody>
          <a:bodyPr/>
          <a:lstStyle/>
          <a:p>
            <a:pPr>
              <a:defRPr/>
            </a:pPr>
            <a:r>
              <a:rPr lang="en-US"/>
              <a:t>Step 2 : Uploading GVX Data</a:t>
            </a:r>
            <a:endParaRPr lang="en-US" dirty="0"/>
          </a:p>
        </p:txBody>
      </p:sp>
      <p:sp>
        <p:nvSpPr>
          <p:cNvPr id="7" name="Title 1"/>
          <p:cNvSpPr txBox="1">
            <a:spLocks/>
          </p:cNvSpPr>
          <p:nvPr/>
        </p:nvSpPr>
        <p:spPr bwMode="auto">
          <a:xfrm>
            <a:off x="685800" y="3017520"/>
            <a:ext cx="7772400" cy="762246"/>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lgn="ctr">
              <a:defRPr/>
            </a:pPr>
            <a:r>
              <a:rPr kumimoji="0" lang="en-US" sz="3600" b="0" i="0" u="none" strike="noStrike" kern="1200" cap="none" spc="0" normalizeH="0" baseline="0" noProof="0" dirty="0">
                <a:ln>
                  <a:noFill/>
                </a:ln>
                <a:solidFill>
                  <a:schemeClr val="tx1"/>
                </a:solidFill>
                <a:effectLst/>
                <a:uLnTx/>
                <a:uFillTx/>
                <a:latin typeface="+mj-lt"/>
                <a:ea typeface="+mj-ea"/>
                <a:cs typeface="+mj-cs"/>
              </a:rPr>
              <a:t>Step 2A : </a:t>
            </a:r>
            <a:r>
              <a:rPr lang="en-US" sz="3600" dirty="0">
                <a:latin typeface="+mj-lt"/>
                <a:ea typeface="+mj-ea"/>
                <a:cs typeface="+mj-cs"/>
              </a:rPr>
              <a:t>Uploading GVX Data</a:t>
            </a:r>
            <a:endParaRPr kumimoji="0" lang="en-US" sz="3600" b="0"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689CA6-F185-51DF-603C-A3B29B731D63}"/>
              </a:ext>
            </a:extLst>
          </p:cNvPr>
          <p:cNvSpPr>
            <a:spLocks noGrp="1"/>
          </p:cNvSpPr>
          <p:nvPr>
            <p:ph type="title"/>
          </p:nvPr>
        </p:nvSpPr>
        <p:spPr/>
        <p:txBody>
          <a:bodyPr/>
          <a:lstStyle/>
          <a:p>
            <a:r>
              <a:rPr lang="en-US" dirty="0"/>
              <a:t>Preparing to Upload a GVX file</a:t>
            </a:r>
          </a:p>
        </p:txBody>
      </p:sp>
      <p:sp>
        <p:nvSpPr>
          <p:cNvPr id="3" name="Content Placeholder 2">
            <a:extLst>
              <a:ext uri="{FF2B5EF4-FFF2-40B4-BE49-F238E27FC236}">
                <a16:creationId xmlns:a16="http://schemas.microsoft.com/office/drawing/2014/main" id="{D14C671F-B9DF-8FC0-A2F1-65069A0E9A3E}"/>
              </a:ext>
            </a:extLst>
          </p:cNvPr>
          <p:cNvSpPr>
            <a:spLocks noGrp="1"/>
          </p:cNvSpPr>
          <p:nvPr>
            <p:ph idx="1"/>
          </p:nvPr>
        </p:nvSpPr>
        <p:spPr/>
        <p:txBody>
          <a:bodyPr/>
          <a:lstStyle/>
          <a:p>
            <a:r>
              <a:rPr lang="en-US" dirty="0"/>
              <a:t>Logic</a:t>
            </a:r>
          </a:p>
          <a:p>
            <a:pPr lvl="1"/>
            <a:r>
              <a:rPr lang="en-US" dirty="0"/>
              <a:t>A TERMINAL POINT might also have had OP Static observations. If so, we should have loaded them at Step 4. Terminal Points are generally passive marks, not a CORS.</a:t>
            </a:r>
          </a:p>
          <a:p>
            <a:pPr lvl="1"/>
            <a:r>
              <a:rPr lang="en-US" dirty="0"/>
              <a:t>An INITIAL POINT may be common to many VECTORS, especially in NRTK or SRTK operations. Initial Points are often a CORS.</a:t>
            </a:r>
          </a:p>
          <a:p>
            <a:pPr lvl="1"/>
            <a:r>
              <a:rPr lang="en-US" dirty="0"/>
              <a:t>If we load OP Static files and Select CORS prior to loading GVX, the point matching process will be much more successful.</a:t>
            </a:r>
          </a:p>
        </p:txBody>
      </p:sp>
      <p:sp>
        <p:nvSpPr>
          <p:cNvPr id="4" name="Date Placeholder 3">
            <a:extLst>
              <a:ext uri="{FF2B5EF4-FFF2-40B4-BE49-F238E27FC236}">
                <a16:creationId xmlns:a16="http://schemas.microsoft.com/office/drawing/2014/main" id="{C91BD3F2-F8B0-CE00-045B-A328A67DDBA6}"/>
              </a:ext>
            </a:extLst>
          </p:cNvPr>
          <p:cNvSpPr>
            <a:spLocks noGrp="1"/>
          </p:cNvSpPr>
          <p:nvPr>
            <p:ph type="dt" sz="half" idx="10"/>
          </p:nvPr>
        </p:nvSpPr>
        <p:spPr/>
        <p:txBody>
          <a:bodyPr/>
          <a:lstStyle/>
          <a:p>
            <a:pPr>
              <a:defRPr/>
            </a:pPr>
            <a:r>
              <a:rPr lang="en-US"/>
              <a:t>2023-10-16</a:t>
            </a:r>
            <a:endParaRPr lang="en-US" dirty="0"/>
          </a:p>
        </p:txBody>
      </p:sp>
      <p:sp>
        <p:nvSpPr>
          <p:cNvPr id="5" name="Footer Placeholder 4">
            <a:extLst>
              <a:ext uri="{FF2B5EF4-FFF2-40B4-BE49-F238E27FC236}">
                <a16:creationId xmlns:a16="http://schemas.microsoft.com/office/drawing/2014/main" id="{CE7A2F8E-6A0B-5A6C-FFC0-63169309C3D1}"/>
              </a:ext>
            </a:extLst>
          </p:cNvPr>
          <p:cNvSpPr>
            <a:spLocks noGrp="1"/>
          </p:cNvSpPr>
          <p:nvPr>
            <p:ph type="ftr" sz="quarter" idx="11"/>
          </p:nvPr>
        </p:nvSpPr>
        <p:spPr/>
        <p:txBody>
          <a:bodyPr/>
          <a:lstStyle/>
          <a:p>
            <a:pPr>
              <a:defRPr/>
            </a:pPr>
            <a:r>
              <a:rPr lang="en-US"/>
              <a:t>Step 2 : Uploading GVX Data</a:t>
            </a:r>
            <a:endParaRPr lang="en-US" dirty="0"/>
          </a:p>
        </p:txBody>
      </p:sp>
      <p:sp>
        <p:nvSpPr>
          <p:cNvPr id="6" name="Slide Number Placeholder 5">
            <a:extLst>
              <a:ext uri="{FF2B5EF4-FFF2-40B4-BE49-F238E27FC236}">
                <a16:creationId xmlns:a16="http://schemas.microsoft.com/office/drawing/2014/main" id="{975E9D96-27C7-8665-B097-70EDCA536157}"/>
              </a:ext>
            </a:extLst>
          </p:cNvPr>
          <p:cNvSpPr>
            <a:spLocks noGrp="1"/>
          </p:cNvSpPr>
          <p:nvPr>
            <p:ph type="sldNum" sz="quarter" idx="12"/>
          </p:nvPr>
        </p:nvSpPr>
        <p:spPr/>
        <p:txBody>
          <a:bodyPr/>
          <a:lstStyle/>
          <a:p>
            <a:pPr>
              <a:defRPr/>
            </a:pPr>
            <a:fld id="{73529DF9-F8E1-4220-8C8F-E52644C5560B}" type="slidenum">
              <a:rPr lang="en-US" smtClean="0"/>
              <a:pPr>
                <a:defRPr/>
              </a:pPr>
              <a:t>10</a:t>
            </a:fld>
            <a:endParaRPr lang="en-US"/>
          </a:p>
        </p:txBody>
      </p:sp>
    </p:spTree>
    <p:extLst>
      <p:ext uri="{BB962C8B-B14F-4D97-AF65-F5344CB8AC3E}">
        <p14:creationId xmlns:p14="http://schemas.microsoft.com/office/powerpoint/2010/main" val="335948730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689CA6-F185-51DF-603C-A3B29B731D63}"/>
              </a:ext>
            </a:extLst>
          </p:cNvPr>
          <p:cNvSpPr>
            <a:spLocks noGrp="1"/>
          </p:cNvSpPr>
          <p:nvPr>
            <p:ph type="title"/>
          </p:nvPr>
        </p:nvSpPr>
        <p:spPr/>
        <p:txBody>
          <a:bodyPr/>
          <a:lstStyle/>
          <a:p>
            <a:r>
              <a:rPr lang="en-US" dirty="0"/>
              <a:t>Preparing to Upload a GVX file</a:t>
            </a:r>
          </a:p>
        </p:txBody>
      </p:sp>
      <p:sp>
        <p:nvSpPr>
          <p:cNvPr id="3" name="Content Placeholder 2">
            <a:extLst>
              <a:ext uri="{FF2B5EF4-FFF2-40B4-BE49-F238E27FC236}">
                <a16:creationId xmlns:a16="http://schemas.microsoft.com/office/drawing/2014/main" id="{D14C671F-B9DF-8FC0-A2F1-65069A0E9A3E}"/>
              </a:ext>
            </a:extLst>
          </p:cNvPr>
          <p:cNvSpPr>
            <a:spLocks noGrp="1"/>
          </p:cNvSpPr>
          <p:nvPr>
            <p:ph idx="1"/>
          </p:nvPr>
        </p:nvSpPr>
        <p:spPr/>
        <p:txBody>
          <a:bodyPr/>
          <a:lstStyle/>
          <a:p>
            <a:r>
              <a:rPr lang="en-US" dirty="0"/>
              <a:t>Logic</a:t>
            </a:r>
          </a:p>
          <a:p>
            <a:pPr lvl="1"/>
            <a:r>
              <a:rPr lang="en-US" dirty="0"/>
              <a:t>If the POINT can be matched to an NCN CORS, then the CORS metadata regarding equipment, serial numbers, </a:t>
            </a:r>
            <a:r>
              <a:rPr lang="en-US" dirty="0" err="1"/>
              <a:t>etc</a:t>
            </a:r>
            <a:r>
              <a:rPr lang="en-US" dirty="0"/>
              <a:t> will be inherited.</a:t>
            </a:r>
          </a:p>
          <a:p>
            <a:pPr lvl="1"/>
            <a:r>
              <a:rPr lang="en-US" dirty="0"/>
              <a:t>If the POINT cannot be matched to an NCN CORS, the GVX file must supply the missing metadata.</a:t>
            </a:r>
          </a:p>
          <a:p>
            <a:pPr lvl="1"/>
            <a:r>
              <a:rPr lang="en-US" dirty="0"/>
              <a:t>The UPLOAD GVX function checks the incoming GVX File for metadata and </a:t>
            </a:r>
            <a:r>
              <a:rPr lang="en-US" dirty="0">
                <a:solidFill>
                  <a:srgbClr val="FF0000"/>
                </a:solidFill>
              </a:rPr>
              <a:t>warns</a:t>
            </a:r>
            <a:r>
              <a:rPr lang="en-US" dirty="0"/>
              <a:t> if it is missing. </a:t>
            </a:r>
          </a:p>
          <a:p>
            <a:pPr lvl="1"/>
            <a:r>
              <a:rPr lang="en-US" dirty="0"/>
              <a:t>That’s why we Select CORS before uploading GVX files – </a:t>
            </a:r>
            <a:r>
              <a:rPr lang="en-US" i="1" dirty="0"/>
              <a:t>to ensure that the needed CORS will be in the project to facilitate the matching process.</a:t>
            </a:r>
          </a:p>
          <a:p>
            <a:endParaRPr lang="en-US" dirty="0"/>
          </a:p>
        </p:txBody>
      </p:sp>
      <p:sp>
        <p:nvSpPr>
          <p:cNvPr id="4" name="Date Placeholder 3">
            <a:extLst>
              <a:ext uri="{FF2B5EF4-FFF2-40B4-BE49-F238E27FC236}">
                <a16:creationId xmlns:a16="http://schemas.microsoft.com/office/drawing/2014/main" id="{C91BD3F2-F8B0-CE00-045B-A328A67DDBA6}"/>
              </a:ext>
            </a:extLst>
          </p:cNvPr>
          <p:cNvSpPr>
            <a:spLocks noGrp="1"/>
          </p:cNvSpPr>
          <p:nvPr>
            <p:ph type="dt" sz="half" idx="10"/>
          </p:nvPr>
        </p:nvSpPr>
        <p:spPr/>
        <p:txBody>
          <a:bodyPr/>
          <a:lstStyle/>
          <a:p>
            <a:pPr>
              <a:defRPr/>
            </a:pPr>
            <a:r>
              <a:rPr lang="en-US"/>
              <a:t>2023-10-16</a:t>
            </a:r>
            <a:endParaRPr lang="en-US" dirty="0"/>
          </a:p>
        </p:txBody>
      </p:sp>
      <p:sp>
        <p:nvSpPr>
          <p:cNvPr id="5" name="Footer Placeholder 4">
            <a:extLst>
              <a:ext uri="{FF2B5EF4-FFF2-40B4-BE49-F238E27FC236}">
                <a16:creationId xmlns:a16="http://schemas.microsoft.com/office/drawing/2014/main" id="{CE7A2F8E-6A0B-5A6C-FFC0-63169309C3D1}"/>
              </a:ext>
            </a:extLst>
          </p:cNvPr>
          <p:cNvSpPr>
            <a:spLocks noGrp="1"/>
          </p:cNvSpPr>
          <p:nvPr>
            <p:ph type="ftr" sz="quarter" idx="11"/>
          </p:nvPr>
        </p:nvSpPr>
        <p:spPr/>
        <p:txBody>
          <a:bodyPr/>
          <a:lstStyle/>
          <a:p>
            <a:pPr>
              <a:defRPr/>
            </a:pPr>
            <a:r>
              <a:rPr lang="en-US"/>
              <a:t>Step 2 : Uploading GVX Data</a:t>
            </a:r>
            <a:endParaRPr lang="en-US" dirty="0"/>
          </a:p>
        </p:txBody>
      </p:sp>
      <p:sp>
        <p:nvSpPr>
          <p:cNvPr id="6" name="Slide Number Placeholder 5">
            <a:extLst>
              <a:ext uri="{FF2B5EF4-FFF2-40B4-BE49-F238E27FC236}">
                <a16:creationId xmlns:a16="http://schemas.microsoft.com/office/drawing/2014/main" id="{975E9D96-27C7-8665-B097-70EDCA536157}"/>
              </a:ext>
            </a:extLst>
          </p:cNvPr>
          <p:cNvSpPr>
            <a:spLocks noGrp="1"/>
          </p:cNvSpPr>
          <p:nvPr>
            <p:ph type="sldNum" sz="quarter" idx="12"/>
          </p:nvPr>
        </p:nvSpPr>
        <p:spPr/>
        <p:txBody>
          <a:bodyPr/>
          <a:lstStyle/>
          <a:p>
            <a:pPr>
              <a:defRPr/>
            </a:pPr>
            <a:fld id="{73529DF9-F8E1-4220-8C8F-E52644C5560B}" type="slidenum">
              <a:rPr lang="en-US" smtClean="0"/>
              <a:pPr>
                <a:defRPr/>
              </a:pPr>
              <a:t>11</a:t>
            </a:fld>
            <a:endParaRPr lang="en-US"/>
          </a:p>
        </p:txBody>
      </p:sp>
    </p:spTree>
    <p:extLst>
      <p:ext uri="{BB962C8B-B14F-4D97-AF65-F5344CB8AC3E}">
        <p14:creationId xmlns:p14="http://schemas.microsoft.com/office/powerpoint/2010/main" val="278364625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689CA6-F185-51DF-603C-A3B29B731D63}"/>
              </a:ext>
            </a:extLst>
          </p:cNvPr>
          <p:cNvSpPr>
            <a:spLocks noGrp="1"/>
          </p:cNvSpPr>
          <p:nvPr>
            <p:ph type="title"/>
          </p:nvPr>
        </p:nvSpPr>
        <p:spPr/>
        <p:txBody>
          <a:bodyPr/>
          <a:lstStyle/>
          <a:p>
            <a:r>
              <a:rPr lang="en-US" dirty="0"/>
              <a:t>Preparing to Upload a GVX file</a:t>
            </a:r>
          </a:p>
        </p:txBody>
      </p:sp>
      <p:sp>
        <p:nvSpPr>
          <p:cNvPr id="3" name="Content Placeholder 2">
            <a:extLst>
              <a:ext uri="{FF2B5EF4-FFF2-40B4-BE49-F238E27FC236}">
                <a16:creationId xmlns:a16="http://schemas.microsoft.com/office/drawing/2014/main" id="{D14C671F-B9DF-8FC0-A2F1-65069A0E9A3E}"/>
              </a:ext>
            </a:extLst>
          </p:cNvPr>
          <p:cNvSpPr>
            <a:spLocks noGrp="1"/>
          </p:cNvSpPr>
          <p:nvPr>
            <p:ph idx="1"/>
          </p:nvPr>
        </p:nvSpPr>
        <p:spPr/>
        <p:txBody>
          <a:bodyPr/>
          <a:lstStyle/>
          <a:p>
            <a:r>
              <a:rPr lang="en-US" dirty="0">
                <a:solidFill>
                  <a:srgbClr val="FF0000"/>
                </a:solidFill>
              </a:rPr>
              <a:t>Sample Warning</a:t>
            </a:r>
          </a:p>
        </p:txBody>
      </p:sp>
      <p:sp>
        <p:nvSpPr>
          <p:cNvPr id="4" name="Date Placeholder 3">
            <a:extLst>
              <a:ext uri="{FF2B5EF4-FFF2-40B4-BE49-F238E27FC236}">
                <a16:creationId xmlns:a16="http://schemas.microsoft.com/office/drawing/2014/main" id="{C91BD3F2-F8B0-CE00-045B-A328A67DDBA6}"/>
              </a:ext>
            </a:extLst>
          </p:cNvPr>
          <p:cNvSpPr>
            <a:spLocks noGrp="1"/>
          </p:cNvSpPr>
          <p:nvPr>
            <p:ph type="dt" sz="half" idx="10"/>
          </p:nvPr>
        </p:nvSpPr>
        <p:spPr/>
        <p:txBody>
          <a:bodyPr/>
          <a:lstStyle/>
          <a:p>
            <a:pPr>
              <a:defRPr/>
            </a:pPr>
            <a:r>
              <a:rPr lang="en-US"/>
              <a:t>2023-10-16</a:t>
            </a:r>
            <a:endParaRPr lang="en-US" dirty="0"/>
          </a:p>
        </p:txBody>
      </p:sp>
      <p:sp>
        <p:nvSpPr>
          <p:cNvPr id="5" name="Footer Placeholder 4">
            <a:extLst>
              <a:ext uri="{FF2B5EF4-FFF2-40B4-BE49-F238E27FC236}">
                <a16:creationId xmlns:a16="http://schemas.microsoft.com/office/drawing/2014/main" id="{CE7A2F8E-6A0B-5A6C-FFC0-63169309C3D1}"/>
              </a:ext>
            </a:extLst>
          </p:cNvPr>
          <p:cNvSpPr>
            <a:spLocks noGrp="1"/>
          </p:cNvSpPr>
          <p:nvPr>
            <p:ph type="ftr" sz="quarter" idx="11"/>
          </p:nvPr>
        </p:nvSpPr>
        <p:spPr/>
        <p:txBody>
          <a:bodyPr/>
          <a:lstStyle/>
          <a:p>
            <a:pPr>
              <a:defRPr/>
            </a:pPr>
            <a:r>
              <a:rPr lang="en-US"/>
              <a:t>Step 2 : Uploading GVX Data</a:t>
            </a:r>
            <a:endParaRPr lang="en-US" dirty="0"/>
          </a:p>
        </p:txBody>
      </p:sp>
      <p:sp>
        <p:nvSpPr>
          <p:cNvPr id="6" name="Slide Number Placeholder 5">
            <a:extLst>
              <a:ext uri="{FF2B5EF4-FFF2-40B4-BE49-F238E27FC236}">
                <a16:creationId xmlns:a16="http://schemas.microsoft.com/office/drawing/2014/main" id="{975E9D96-27C7-8665-B097-70EDCA536157}"/>
              </a:ext>
            </a:extLst>
          </p:cNvPr>
          <p:cNvSpPr>
            <a:spLocks noGrp="1"/>
          </p:cNvSpPr>
          <p:nvPr>
            <p:ph type="sldNum" sz="quarter" idx="12"/>
          </p:nvPr>
        </p:nvSpPr>
        <p:spPr/>
        <p:txBody>
          <a:bodyPr/>
          <a:lstStyle/>
          <a:p>
            <a:pPr>
              <a:defRPr/>
            </a:pPr>
            <a:fld id="{73529DF9-F8E1-4220-8C8F-E52644C5560B}" type="slidenum">
              <a:rPr lang="en-US" smtClean="0"/>
              <a:pPr>
                <a:defRPr/>
              </a:pPr>
              <a:t>12</a:t>
            </a:fld>
            <a:endParaRPr lang="en-US"/>
          </a:p>
        </p:txBody>
      </p:sp>
      <p:pic>
        <p:nvPicPr>
          <p:cNvPr id="8" name="Picture 7">
            <a:extLst>
              <a:ext uri="{FF2B5EF4-FFF2-40B4-BE49-F238E27FC236}">
                <a16:creationId xmlns:a16="http://schemas.microsoft.com/office/drawing/2014/main" id="{91F3CCA2-920F-2DDF-0D11-636F74857C74}"/>
              </a:ext>
            </a:extLst>
          </p:cNvPr>
          <p:cNvPicPr>
            <a:picLocks noChangeAspect="1"/>
          </p:cNvPicPr>
          <p:nvPr/>
        </p:nvPicPr>
        <p:blipFill>
          <a:blip r:embed="rId2"/>
          <a:stretch>
            <a:fillRect/>
          </a:stretch>
        </p:blipFill>
        <p:spPr>
          <a:xfrm>
            <a:off x="3750656" y="1544114"/>
            <a:ext cx="5393344" cy="4409852"/>
          </a:xfrm>
          <a:prstGeom prst="rect">
            <a:avLst/>
          </a:prstGeom>
        </p:spPr>
      </p:pic>
      <p:sp>
        <p:nvSpPr>
          <p:cNvPr id="9" name="TextBox 8">
            <a:extLst>
              <a:ext uri="{FF2B5EF4-FFF2-40B4-BE49-F238E27FC236}">
                <a16:creationId xmlns:a16="http://schemas.microsoft.com/office/drawing/2014/main" id="{C8CEF2F8-0EF3-24A3-FA02-06E849CD4A9C}"/>
              </a:ext>
            </a:extLst>
          </p:cNvPr>
          <p:cNvSpPr txBox="1"/>
          <p:nvPr/>
        </p:nvSpPr>
        <p:spPr>
          <a:xfrm>
            <a:off x="275936" y="1983648"/>
            <a:ext cx="3389376" cy="4154984"/>
          </a:xfrm>
          <a:prstGeom prst="rect">
            <a:avLst/>
          </a:prstGeom>
          <a:noFill/>
          <a:ln w="25400">
            <a:solidFill>
              <a:srgbClr val="FF0000"/>
            </a:solidFill>
          </a:ln>
        </p:spPr>
        <p:txBody>
          <a:bodyPr wrap="square" rtlCol="0">
            <a:spAutoFit/>
          </a:bodyPr>
          <a:lstStyle/>
          <a:p>
            <a:r>
              <a:rPr lang="en-US" sz="1200" b="1" dirty="0">
                <a:latin typeface="Courier New" panose="02070309020205020404" pitchFamily="49" charset="0"/>
                <a:cs typeface="Courier New" panose="02070309020205020404" pitchFamily="49" charset="0"/>
              </a:rPr>
              <a:t>Validating [ODU_Control_Project_2021.gvx - 43.89 KB]..</a:t>
            </a:r>
          </a:p>
          <a:p>
            <a:endParaRPr lang="en-US" sz="1200" b="1" dirty="0">
              <a:latin typeface="Courier New" panose="02070309020205020404" pitchFamily="49" charset="0"/>
              <a:cs typeface="Courier New" panose="02070309020205020404" pitchFamily="49" charset="0"/>
            </a:endParaRPr>
          </a:p>
          <a:p>
            <a:pPr marL="173038" indent="-173038"/>
            <a:r>
              <a:rPr lang="en-US" sz="1200" b="1" dirty="0">
                <a:latin typeface="Courier New" panose="02070309020205020404" pitchFamily="49" charset="0"/>
                <a:cs typeface="Courier New" panose="02070309020205020404" pitchFamily="49" charset="0"/>
              </a:rPr>
              <a:t>- Your GVX file is missing antenna/receiver types and/or serial numbers. If you intend to submit your project to NGS, then update your GVX file to include the equipment information before uploading it.</a:t>
            </a:r>
          </a:p>
          <a:p>
            <a:endParaRPr lang="en-US" sz="1200" b="1" dirty="0">
              <a:latin typeface="Courier New" panose="02070309020205020404" pitchFamily="49" charset="0"/>
              <a:cs typeface="Courier New" panose="02070309020205020404" pitchFamily="49" charset="0"/>
            </a:endParaRPr>
          </a:p>
          <a:p>
            <a:pPr marL="171450" indent="-171450">
              <a:buFontTx/>
              <a:buChar char="-"/>
            </a:pPr>
            <a:r>
              <a:rPr lang="en-US" sz="1200" b="1" dirty="0">
                <a:latin typeface="Courier New" panose="02070309020205020404" pitchFamily="49" charset="0"/>
                <a:cs typeface="Courier New" panose="02070309020205020404" pitchFamily="49" charset="0"/>
              </a:rPr>
              <a:t>If you upload static GNSS data collected at your base stations to the project, then you do not need to include their equipment information in the GVX file. Equipment information for NCN CORSs do not need to be in the GVX file.</a:t>
            </a:r>
          </a:p>
          <a:p>
            <a:pPr marL="171450" indent="-171450">
              <a:buFontTx/>
              <a:buChar char="-"/>
            </a:pPr>
            <a:endParaRPr lang="en-US" sz="1200" b="1" dirty="0">
              <a:latin typeface="Courier New" panose="02070309020205020404" pitchFamily="49" charset="0"/>
              <a:cs typeface="Courier New" panose="02070309020205020404" pitchFamily="49" charset="0"/>
            </a:endParaRPr>
          </a:p>
          <a:p>
            <a:pPr marL="171450" indent="-171450">
              <a:buFontTx/>
              <a:buChar char="-"/>
            </a:pPr>
            <a:r>
              <a:rPr lang="en-US" sz="1200" b="1" dirty="0">
                <a:latin typeface="Courier New" panose="02070309020205020404" pitchFamily="49" charset="0"/>
                <a:cs typeface="Courier New" panose="02070309020205020404" pitchFamily="49" charset="0"/>
              </a:rPr>
              <a:t>Example: EQUIPMENT with ID=[E1]</a:t>
            </a:r>
            <a:endParaRPr lang="en-US" sz="1400" b="1" dirty="0">
              <a:latin typeface="Courier New" panose="02070309020205020404" pitchFamily="49" charset="0"/>
              <a:cs typeface="Courier New" panose="02070309020205020404" pitchFamily="49" charset="0"/>
            </a:endParaRPr>
          </a:p>
        </p:txBody>
      </p:sp>
      <p:sp>
        <p:nvSpPr>
          <p:cNvPr id="10" name="Rectangle 9">
            <a:extLst>
              <a:ext uri="{FF2B5EF4-FFF2-40B4-BE49-F238E27FC236}">
                <a16:creationId xmlns:a16="http://schemas.microsoft.com/office/drawing/2014/main" id="{A972C0DA-48E4-E26B-14A2-0F97A558A48B}"/>
              </a:ext>
            </a:extLst>
          </p:cNvPr>
          <p:cNvSpPr/>
          <p:nvPr/>
        </p:nvSpPr>
        <p:spPr>
          <a:xfrm>
            <a:off x="3846576" y="3821228"/>
            <a:ext cx="5220422" cy="742571"/>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Connector: Elbow 10">
            <a:extLst>
              <a:ext uri="{FF2B5EF4-FFF2-40B4-BE49-F238E27FC236}">
                <a16:creationId xmlns:a16="http://schemas.microsoft.com/office/drawing/2014/main" id="{8D2FD84D-9F15-AE67-015A-F28B9D4578FB}"/>
              </a:ext>
            </a:extLst>
          </p:cNvPr>
          <p:cNvCxnSpPr>
            <a:cxnSpLocks/>
            <a:stCxn id="10" idx="2"/>
            <a:endCxn id="9" idx="2"/>
          </p:cNvCxnSpPr>
          <p:nvPr/>
        </p:nvCxnSpPr>
        <p:spPr>
          <a:xfrm rot="5400000">
            <a:off x="3426290" y="3108134"/>
            <a:ext cx="1574833" cy="4486163"/>
          </a:xfrm>
          <a:prstGeom prst="bentConnector3">
            <a:avLst>
              <a:gd name="adj1" fmla="val 114516"/>
            </a:avLst>
          </a:prstGeom>
          <a:ln w="22225">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0844131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250"/>
                                  </p:stCondLst>
                                  <p:childTnLst>
                                    <p:set>
                                      <p:cBhvr>
                                        <p:cTn id="6" dur="1" fill="hold">
                                          <p:stCondLst>
                                            <p:cond delay="0"/>
                                          </p:stCondLst>
                                        </p:cTn>
                                        <p:tgtEl>
                                          <p:spTgt spid="10"/>
                                        </p:tgtEl>
                                        <p:attrNameLst>
                                          <p:attrName>style.visibility</p:attrName>
                                        </p:attrNameLst>
                                      </p:cBhvr>
                                      <p:to>
                                        <p:strVal val="visible"/>
                                      </p:to>
                                    </p:set>
                                    <p:animEffect transition="in" filter="wipe(up)">
                                      <p:cBhvr>
                                        <p:cTn id="7" dur="500"/>
                                        <p:tgtEl>
                                          <p:spTgt spid="10"/>
                                        </p:tgtEl>
                                      </p:cBhvr>
                                    </p:animEffect>
                                  </p:childTnLst>
                                </p:cTn>
                              </p:par>
                            </p:childTnLst>
                          </p:cTn>
                        </p:par>
                        <p:par>
                          <p:cTn id="8" fill="hold">
                            <p:stCondLst>
                              <p:cond delay="750"/>
                            </p:stCondLst>
                            <p:childTnLst>
                              <p:par>
                                <p:cTn id="9" presetID="22" presetClass="entr" presetSubtype="2" fill="hold" nodeType="afterEffect">
                                  <p:stCondLst>
                                    <p:cond delay="250"/>
                                  </p:stCondLst>
                                  <p:childTnLst>
                                    <p:set>
                                      <p:cBhvr>
                                        <p:cTn id="10" dur="1" fill="hold">
                                          <p:stCondLst>
                                            <p:cond delay="0"/>
                                          </p:stCondLst>
                                        </p:cTn>
                                        <p:tgtEl>
                                          <p:spTgt spid="11"/>
                                        </p:tgtEl>
                                        <p:attrNameLst>
                                          <p:attrName>style.visibility</p:attrName>
                                        </p:attrNameLst>
                                      </p:cBhvr>
                                      <p:to>
                                        <p:strVal val="visible"/>
                                      </p:to>
                                    </p:set>
                                    <p:animEffect transition="in" filter="wipe(right)">
                                      <p:cBhvr>
                                        <p:cTn id="11" dur="500"/>
                                        <p:tgtEl>
                                          <p:spTgt spid="11"/>
                                        </p:tgtEl>
                                      </p:cBhvr>
                                    </p:animEffect>
                                  </p:childTnLst>
                                </p:cTn>
                              </p:par>
                            </p:childTnLst>
                          </p:cTn>
                        </p:par>
                        <p:par>
                          <p:cTn id="12" fill="hold">
                            <p:stCondLst>
                              <p:cond delay="1500"/>
                            </p:stCondLst>
                            <p:childTnLst>
                              <p:par>
                                <p:cTn id="13" presetID="22" presetClass="entr" presetSubtype="4" fill="hold" grpId="0" nodeType="afterEffect">
                                  <p:stCondLst>
                                    <p:cond delay="250"/>
                                  </p:stCondLst>
                                  <p:childTnLst>
                                    <p:set>
                                      <p:cBhvr>
                                        <p:cTn id="14" dur="1" fill="hold">
                                          <p:stCondLst>
                                            <p:cond delay="0"/>
                                          </p:stCondLst>
                                        </p:cTn>
                                        <p:tgtEl>
                                          <p:spTgt spid="9"/>
                                        </p:tgtEl>
                                        <p:attrNameLst>
                                          <p:attrName>style.visibility</p:attrName>
                                        </p:attrNameLst>
                                      </p:cBhvr>
                                      <p:to>
                                        <p:strVal val="visible"/>
                                      </p:to>
                                    </p:set>
                                    <p:animEffect transition="in" filter="wipe(down)">
                                      <p:cBhvr>
                                        <p:cTn id="1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689CA6-F185-51DF-603C-A3B29B731D63}"/>
              </a:ext>
            </a:extLst>
          </p:cNvPr>
          <p:cNvSpPr>
            <a:spLocks noGrp="1"/>
          </p:cNvSpPr>
          <p:nvPr>
            <p:ph type="title"/>
          </p:nvPr>
        </p:nvSpPr>
        <p:spPr/>
        <p:txBody>
          <a:bodyPr/>
          <a:lstStyle/>
          <a:p>
            <a:r>
              <a:rPr lang="en-US" dirty="0"/>
              <a:t>Preparing to Upload a GVX file</a:t>
            </a:r>
          </a:p>
        </p:txBody>
      </p:sp>
      <p:sp>
        <p:nvSpPr>
          <p:cNvPr id="3" name="Content Placeholder 2">
            <a:extLst>
              <a:ext uri="{FF2B5EF4-FFF2-40B4-BE49-F238E27FC236}">
                <a16:creationId xmlns:a16="http://schemas.microsoft.com/office/drawing/2014/main" id="{D14C671F-B9DF-8FC0-A2F1-65069A0E9A3E}"/>
              </a:ext>
            </a:extLst>
          </p:cNvPr>
          <p:cNvSpPr>
            <a:spLocks noGrp="1"/>
          </p:cNvSpPr>
          <p:nvPr>
            <p:ph idx="1"/>
          </p:nvPr>
        </p:nvSpPr>
        <p:spPr/>
        <p:txBody>
          <a:bodyPr/>
          <a:lstStyle/>
          <a:p>
            <a:r>
              <a:rPr lang="en-US" dirty="0"/>
              <a:t>The GVX file for the Chesapeake Tutorial Project contains:</a:t>
            </a:r>
          </a:p>
          <a:p>
            <a:pPr lvl="1"/>
            <a:r>
              <a:rPr lang="en-US" dirty="0"/>
              <a:t>15 vector records, consisting of </a:t>
            </a:r>
          </a:p>
          <a:p>
            <a:pPr lvl="1"/>
            <a:r>
              <a:rPr lang="en-US" dirty="0"/>
              <a:t>30 point records</a:t>
            </a:r>
          </a:p>
          <a:p>
            <a:pPr lvl="2"/>
            <a:r>
              <a:rPr lang="en-US" dirty="0"/>
              <a:t>15 of the point records are for various passive marks</a:t>
            </a:r>
          </a:p>
          <a:p>
            <a:pPr lvl="2"/>
            <a:r>
              <a:rPr lang="en-US" dirty="0"/>
              <a:t>The other 15 point records are all for “PRS251779087760” which is actually the WLP2 base station for which OP Static Data was submitted. The RINEX Files contained the needed metadata for WLP2.</a:t>
            </a:r>
          </a:p>
          <a:p>
            <a:pPr lvl="1"/>
            <a:r>
              <a:rPr lang="en-US" dirty="0"/>
              <a:t>We can ignore the warning since we know we have uploaded the needed RINEX files via OP Static.</a:t>
            </a:r>
          </a:p>
          <a:p>
            <a:pPr lvl="2"/>
            <a:endParaRPr lang="en-US" dirty="0"/>
          </a:p>
        </p:txBody>
      </p:sp>
      <p:sp>
        <p:nvSpPr>
          <p:cNvPr id="4" name="Date Placeholder 3">
            <a:extLst>
              <a:ext uri="{FF2B5EF4-FFF2-40B4-BE49-F238E27FC236}">
                <a16:creationId xmlns:a16="http://schemas.microsoft.com/office/drawing/2014/main" id="{C91BD3F2-F8B0-CE00-045B-A328A67DDBA6}"/>
              </a:ext>
            </a:extLst>
          </p:cNvPr>
          <p:cNvSpPr>
            <a:spLocks noGrp="1"/>
          </p:cNvSpPr>
          <p:nvPr>
            <p:ph type="dt" sz="half" idx="10"/>
          </p:nvPr>
        </p:nvSpPr>
        <p:spPr/>
        <p:txBody>
          <a:bodyPr/>
          <a:lstStyle/>
          <a:p>
            <a:pPr>
              <a:defRPr/>
            </a:pPr>
            <a:r>
              <a:rPr lang="en-US"/>
              <a:t>2023-10-16</a:t>
            </a:r>
            <a:endParaRPr lang="en-US" dirty="0"/>
          </a:p>
        </p:txBody>
      </p:sp>
      <p:sp>
        <p:nvSpPr>
          <p:cNvPr id="5" name="Footer Placeholder 4">
            <a:extLst>
              <a:ext uri="{FF2B5EF4-FFF2-40B4-BE49-F238E27FC236}">
                <a16:creationId xmlns:a16="http://schemas.microsoft.com/office/drawing/2014/main" id="{CE7A2F8E-6A0B-5A6C-FFC0-63169309C3D1}"/>
              </a:ext>
            </a:extLst>
          </p:cNvPr>
          <p:cNvSpPr>
            <a:spLocks noGrp="1"/>
          </p:cNvSpPr>
          <p:nvPr>
            <p:ph type="ftr" sz="quarter" idx="11"/>
          </p:nvPr>
        </p:nvSpPr>
        <p:spPr/>
        <p:txBody>
          <a:bodyPr/>
          <a:lstStyle/>
          <a:p>
            <a:pPr>
              <a:defRPr/>
            </a:pPr>
            <a:r>
              <a:rPr lang="en-US"/>
              <a:t>Step 2 : Uploading GVX Data</a:t>
            </a:r>
            <a:endParaRPr lang="en-US" dirty="0"/>
          </a:p>
        </p:txBody>
      </p:sp>
      <p:sp>
        <p:nvSpPr>
          <p:cNvPr id="6" name="Slide Number Placeholder 5">
            <a:extLst>
              <a:ext uri="{FF2B5EF4-FFF2-40B4-BE49-F238E27FC236}">
                <a16:creationId xmlns:a16="http://schemas.microsoft.com/office/drawing/2014/main" id="{975E9D96-27C7-8665-B097-70EDCA536157}"/>
              </a:ext>
            </a:extLst>
          </p:cNvPr>
          <p:cNvSpPr>
            <a:spLocks noGrp="1"/>
          </p:cNvSpPr>
          <p:nvPr>
            <p:ph type="sldNum" sz="quarter" idx="12"/>
          </p:nvPr>
        </p:nvSpPr>
        <p:spPr/>
        <p:txBody>
          <a:bodyPr/>
          <a:lstStyle/>
          <a:p>
            <a:pPr>
              <a:defRPr/>
            </a:pPr>
            <a:fld id="{73529DF9-F8E1-4220-8C8F-E52644C5560B}" type="slidenum">
              <a:rPr lang="en-US" smtClean="0"/>
              <a:pPr>
                <a:defRPr/>
              </a:pPr>
              <a:t>13</a:t>
            </a:fld>
            <a:endParaRPr lang="en-US"/>
          </a:p>
        </p:txBody>
      </p:sp>
    </p:spTree>
    <p:extLst>
      <p:ext uri="{BB962C8B-B14F-4D97-AF65-F5344CB8AC3E}">
        <p14:creationId xmlns:p14="http://schemas.microsoft.com/office/powerpoint/2010/main" val="233292477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689CA6-F185-51DF-603C-A3B29B731D63}"/>
              </a:ext>
            </a:extLst>
          </p:cNvPr>
          <p:cNvSpPr>
            <a:spLocks noGrp="1"/>
          </p:cNvSpPr>
          <p:nvPr>
            <p:ph type="title"/>
          </p:nvPr>
        </p:nvSpPr>
        <p:spPr/>
        <p:txBody>
          <a:bodyPr/>
          <a:lstStyle/>
          <a:p>
            <a:r>
              <a:rPr lang="en-US" dirty="0"/>
              <a:t>Examine the GVX File</a:t>
            </a:r>
          </a:p>
        </p:txBody>
      </p:sp>
      <p:sp>
        <p:nvSpPr>
          <p:cNvPr id="3" name="Content Placeholder 2">
            <a:extLst>
              <a:ext uri="{FF2B5EF4-FFF2-40B4-BE49-F238E27FC236}">
                <a16:creationId xmlns:a16="http://schemas.microsoft.com/office/drawing/2014/main" id="{D14C671F-B9DF-8FC0-A2F1-65069A0E9A3E}"/>
              </a:ext>
            </a:extLst>
          </p:cNvPr>
          <p:cNvSpPr>
            <a:spLocks noGrp="1"/>
          </p:cNvSpPr>
          <p:nvPr>
            <p:ph idx="1"/>
          </p:nvPr>
        </p:nvSpPr>
        <p:spPr/>
        <p:txBody>
          <a:bodyPr/>
          <a:lstStyle/>
          <a:p>
            <a:r>
              <a:rPr lang="en-US" dirty="0"/>
              <a:t>Take a short break from the slides to examine the actual GVX file in a TEXT Editor.</a:t>
            </a:r>
          </a:p>
          <a:p>
            <a:pPr lvl="1"/>
            <a:r>
              <a:rPr lang="en-US" dirty="0"/>
              <a:t>Search for &lt;POINT&gt;, &lt;VECTOR&gt;, look at &lt;NAME&gt; &lt;EQUIPMENT&gt;.</a:t>
            </a:r>
          </a:p>
          <a:p>
            <a:r>
              <a:rPr lang="en-US" dirty="0"/>
              <a:t>Instructor should lead this review, attendees can examine in detail as needed later.</a:t>
            </a:r>
          </a:p>
        </p:txBody>
      </p:sp>
      <p:sp>
        <p:nvSpPr>
          <p:cNvPr id="4" name="Date Placeholder 3">
            <a:extLst>
              <a:ext uri="{FF2B5EF4-FFF2-40B4-BE49-F238E27FC236}">
                <a16:creationId xmlns:a16="http://schemas.microsoft.com/office/drawing/2014/main" id="{C91BD3F2-F8B0-CE00-045B-A328A67DDBA6}"/>
              </a:ext>
            </a:extLst>
          </p:cNvPr>
          <p:cNvSpPr>
            <a:spLocks noGrp="1"/>
          </p:cNvSpPr>
          <p:nvPr>
            <p:ph type="dt" sz="half" idx="10"/>
          </p:nvPr>
        </p:nvSpPr>
        <p:spPr/>
        <p:txBody>
          <a:bodyPr/>
          <a:lstStyle/>
          <a:p>
            <a:pPr>
              <a:defRPr/>
            </a:pPr>
            <a:r>
              <a:rPr lang="en-US"/>
              <a:t>2023-10-16</a:t>
            </a:r>
            <a:endParaRPr lang="en-US" dirty="0"/>
          </a:p>
        </p:txBody>
      </p:sp>
      <p:sp>
        <p:nvSpPr>
          <p:cNvPr id="5" name="Footer Placeholder 4">
            <a:extLst>
              <a:ext uri="{FF2B5EF4-FFF2-40B4-BE49-F238E27FC236}">
                <a16:creationId xmlns:a16="http://schemas.microsoft.com/office/drawing/2014/main" id="{CE7A2F8E-6A0B-5A6C-FFC0-63169309C3D1}"/>
              </a:ext>
            </a:extLst>
          </p:cNvPr>
          <p:cNvSpPr>
            <a:spLocks noGrp="1"/>
          </p:cNvSpPr>
          <p:nvPr>
            <p:ph type="ftr" sz="quarter" idx="11"/>
          </p:nvPr>
        </p:nvSpPr>
        <p:spPr/>
        <p:txBody>
          <a:bodyPr/>
          <a:lstStyle/>
          <a:p>
            <a:pPr>
              <a:defRPr/>
            </a:pPr>
            <a:r>
              <a:rPr lang="en-US"/>
              <a:t>Step 2 : Uploading GVX Data</a:t>
            </a:r>
            <a:endParaRPr lang="en-US" dirty="0"/>
          </a:p>
        </p:txBody>
      </p:sp>
      <p:sp>
        <p:nvSpPr>
          <p:cNvPr id="6" name="Slide Number Placeholder 5">
            <a:extLst>
              <a:ext uri="{FF2B5EF4-FFF2-40B4-BE49-F238E27FC236}">
                <a16:creationId xmlns:a16="http://schemas.microsoft.com/office/drawing/2014/main" id="{975E9D96-27C7-8665-B097-70EDCA536157}"/>
              </a:ext>
            </a:extLst>
          </p:cNvPr>
          <p:cNvSpPr>
            <a:spLocks noGrp="1"/>
          </p:cNvSpPr>
          <p:nvPr>
            <p:ph type="sldNum" sz="quarter" idx="12"/>
          </p:nvPr>
        </p:nvSpPr>
        <p:spPr/>
        <p:txBody>
          <a:bodyPr/>
          <a:lstStyle/>
          <a:p>
            <a:pPr>
              <a:defRPr/>
            </a:pPr>
            <a:fld id="{73529DF9-F8E1-4220-8C8F-E52644C5560B}" type="slidenum">
              <a:rPr lang="en-US" smtClean="0"/>
              <a:pPr>
                <a:defRPr/>
              </a:pPr>
              <a:t>14</a:t>
            </a:fld>
            <a:endParaRPr lang="en-US"/>
          </a:p>
        </p:txBody>
      </p:sp>
    </p:spTree>
    <p:extLst>
      <p:ext uri="{BB962C8B-B14F-4D97-AF65-F5344CB8AC3E}">
        <p14:creationId xmlns:p14="http://schemas.microsoft.com/office/powerpoint/2010/main" val="121764687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689CA6-F185-51DF-603C-A3B29B731D63}"/>
              </a:ext>
            </a:extLst>
          </p:cNvPr>
          <p:cNvSpPr>
            <a:spLocks noGrp="1"/>
          </p:cNvSpPr>
          <p:nvPr>
            <p:ph type="title"/>
          </p:nvPr>
        </p:nvSpPr>
        <p:spPr/>
        <p:txBody>
          <a:bodyPr/>
          <a:lstStyle/>
          <a:p>
            <a:r>
              <a:rPr lang="en-US" dirty="0"/>
              <a:t>UPLOAD GVX Interaction Box</a:t>
            </a:r>
          </a:p>
        </p:txBody>
      </p:sp>
      <p:sp>
        <p:nvSpPr>
          <p:cNvPr id="4" name="Date Placeholder 3">
            <a:extLst>
              <a:ext uri="{FF2B5EF4-FFF2-40B4-BE49-F238E27FC236}">
                <a16:creationId xmlns:a16="http://schemas.microsoft.com/office/drawing/2014/main" id="{C91BD3F2-F8B0-CE00-045B-A328A67DDBA6}"/>
              </a:ext>
            </a:extLst>
          </p:cNvPr>
          <p:cNvSpPr>
            <a:spLocks noGrp="1"/>
          </p:cNvSpPr>
          <p:nvPr>
            <p:ph type="dt" sz="half" idx="10"/>
          </p:nvPr>
        </p:nvSpPr>
        <p:spPr/>
        <p:txBody>
          <a:bodyPr/>
          <a:lstStyle/>
          <a:p>
            <a:pPr>
              <a:defRPr/>
            </a:pPr>
            <a:r>
              <a:rPr lang="en-US"/>
              <a:t>2023-10-16</a:t>
            </a:r>
            <a:endParaRPr lang="en-US" dirty="0"/>
          </a:p>
        </p:txBody>
      </p:sp>
      <p:sp>
        <p:nvSpPr>
          <p:cNvPr id="5" name="Footer Placeholder 4">
            <a:extLst>
              <a:ext uri="{FF2B5EF4-FFF2-40B4-BE49-F238E27FC236}">
                <a16:creationId xmlns:a16="http://schemas.microsoft.com/office/drawing/2014/main" id="{CE7A2F8E-6A0B-5A6C-FFC0-63169309C3D1}"/>
              </a:ext>
            </a:extLst>
          </p:cNvPr>
          <p:cNvSpPr>
            <a:spLocks noGrp="1"/>
          </p:cNvSpPr>
          <p:nvPr>
            <p:ph type="ftr" sz="quarter" idx="11"/>
          </p:nvPr>
        </p:nvSpPr>
        <p:spPr/>
        <p:txBody>
          <a:bodyPr/>
          <a:lstStyle/>
          <a:p>
            <a:pPr>
              <a:defRPr/>
            </a:pPr>
            <a:r>
              <a:rPr lang="en-US"/>
              <a:t>Step 2 : Uploading GVX Data</a:t>
            </a:r>
            <a:endParaRPr lang="en-US" dirty="0"/>
          </a:p>
        </p:txBody>
      </p:sp>
      <p:sp>
        <p:nvSpPr>
          <p:cNvPr id="6" name="Slide Number Placeholder 5">
            <a:extLst>
              <a:ext uri="{FF2B5EF4-FFF2-40B4-BE49-F238E27FC236}">
                <a16:creationId xmlns:a16="http://schemas.microsoft.com/office/drawing/2014/main" id="{975E9D96-27C7-8665-B097-70EDCA536157}"/>
              </a:ext>
            </a:extLst>
          </p:cNvPr>
          <p:cNvSpPr>
            <a:spLocks noGrp="1"/>
          </p:cNvSpPr>
          <p:nvPr>
            <p:ph type="sldNum" sz="quarter" idx="12"/>
          </p:nvPr>
        </p:nvSpPr>
        <p:spPr/>
        <p:txBody>
          <a:bodyPr/>
          <a:lstStyle/>
          <a:p>
            <a:pPr>
              <a:defRPr/>
            </a:pPr>
            <a:fld id="{73529DF9-F8E1-4220-8C8F-E52644C5560B}" type="slidenum">
              <a:rPr lang="en-US" smtClean="0"/>
              <a:pPr>
                <a:defRPr/>
              </a:pPr>
              <a:t>15</a:t>
            </a:fld>
            <a:endParaRPr lang="en-US"/>
          </a:p>
        </p:txBody>
      </p:sp>
      <p:pic>
        <p:nvPicPr>
          <p:cNvPr id="8" name="Picture 7">
            <a:extLst>
              <a:ext uri="{FF2B5EF4-FFF2-40B4-BE49-F238E27FC236}">
                <a16:creationId xmlns:a16="http://schemas.microsoft.com/office/drawing/2014/main" id="{BF0A43DC-7E80-083A-6FB8-ECD61DDE59D4}"/>
              </a:ext>
            </a:extLst>
          </p:cNvPr>
          <p:cNvPicPr>
            <a:picLocks noChangeAspect="1"/>
          </p:cNvPicPr>
          <p:nvPr/>
        </p:nvPicPr>
        <p:blipFill>
          <a:blip r:embed="rId2"/>
          <a:stretch>
            <a:fillRect/>
          </a:stretch>
        </p:blipFill>
        <p:spPr>
          <a:xfrm>
            <a:off x="1372609" y="1235710"/>
            <a:ext cx="6398781" cy="5083721"/>
          </a:xfrm>
          <a:prstGeom prst="rect">
            <a:avLst/>
          </a:prstGeom>
        </p:spPr>
      </p:pic>
      <p:sp>
        <p:nvSpPr>
          <p:cNvPr id="10" name="Rectangle: Rounded Corners 9">
            <a:extLst>
              <a:ext uri="{FF2B5EF4-FFF2-40B4-BE49-F238E27FC236}">
                <a16:creationId xmlns:a16="http://schemas.microsoft.com/office/drawing/2014/main" id="{C41F83C7-FEAF-D7AC-4AD3-C4F17130DBE1}"/>
              </a:ext>
            </a:extLst>
          </p:cNvPr>
          <p:cNvSpPr/>
          <p:nvPr/>
        </p:nvSpPr>
        <p:spPr>
          <a:xfrm>
            <a:off x="3124200" y="3333750"/>
            <a:ext cx="1219200" cy="277812"/>
          </a:xfrm>
          <a:prstGeom prst="roundRect">
            <a:avLst/>
          </a:prstGeom>
          <a:solidFill>
            <a:srgbClr val="FFFF00">
              <a:alpha val="10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Rounded Corners 10">
            <a:extLst>
              <a:ext uri="{FF2B5EF4-FFF2-40B4-BE49-F238E27FC236}">
                <a16:creationId xmlns:a16="http://schemas.microsoft.com/office/drawing/2014/main" id="{A812C3EB-E83E-0293-7195-7CABA63E98E9}"/>
              </a:ext>
            </a:extLst>
          </p:cNvPr>
          <p:cNvSpPr/>
          <p:nvPr/>
        </p:nvSpPr>
        <p:spPr>
          <a:xfrm>
            <a:off x="1644650" y="3749040"/>
            <a:ext cx="2057400" cy="277812"/>
          </a:xfrm>
          <a:prstGeom prst="roundRect">
            <a:avLst/>
          </a:prstGeom>
          <a:solidFill>
            <a:srgbClr val="FFFF00">
              <a:alpha val="10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Rounded Corners 11">
            <a:extLst>
              <a:ext uri="{FF2B5EF4-FFF2-40B4-BE49-F238E27FC236}">
                <a16:creationId xmlns:a16="http://schemas.microsoft.com/office/drawing/2014/main" id="{CF08E1F5-55EC-A9FC-093D-4D3765F6C1BA}"/>
              </a:ext>
            </a:extLst>
          </p:cNvPr>
          <p:cNvSpPr/>
          <p:nvPr/>
        </p:nvSpPr>
        <p:spPr>
          <a:xfrm>
            <a:off x="3733800" y="1902461"/>
            <a:ext cx="1714500" cy="277812"/>
          </a:xfrm>
          <a:prstGeom prst="roundRect">
            <a:avLst/>
          </a:prstGeom>
          <a:solidFill>
            <a:srgbClr val="FFFF00">
              <a:alpha val="10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Rounded Corners 12">
            <a:extLst>
              <a:ext uri="{FF2B5EF4-FFF2-40B4-BE49-F238E27FC236}">
                <a16:creationId xmlns:a16="http://schemas.microsoft.com/office/drawing/2014/main" id="{4E6AF695-33EB-3650-05F1-DD1B1039997A}"/>
              </a:ext>
            </a:extLst>
          </p:cNvPr>
          <p:cNvSpPr/>
          <p:nvPr/>
        </p:nvSpPr>
        <p:spPr>
          <a:xfrm>
            <a:off x="1524000" y="4522470"/>
            <a:ext cx="5859780" cy="864870"/>
          </a:xfrm>
          <a:prstGeom prst="roundRect">
            <a:avLst/>
          </a:prstGeom>
          <a:solidFill>
            <a:srgbClr val="FFFF00">
              <a:alpha val="10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Connector: Elbow 15">
            <a:extLst>
              <a:ext uri="{FF2B5EF4-FFF2-40B4-BE49-F238E27FC236}">
                <a16:creationId xmlns:a16="http://schemas.microsoft.com/office/drawing/2014/main" id="{5CD39CB6-5ADF-E8A1-A56F-355828100481}"/>
              </a:ext>
            </a:extLst>
          </p:cNvPr>
          <p:cNvCxnSpPr>
            <a:cxnSpLocks/>
            <a:stCxn id="10" idx="3"/>
            <a:endCxn id="11" idx="3"/>
          </p:cNvCxnSpPr>
          <p:nvPr/>
        </p:nvCxnSpPr>
        <p:spPr>
          <a:xfrm flipH="1">
            <a:off x="3702050" y="3472656"/>
            <a:ext cx="641350" cy="415290"/>
          </a:xfrm>
          <a:prstGeom prst="bentConnector3">
            <a:avLst>
              <a:gd name="adj1" fmla="val -35644"/>
            </a:avLst>
          </a:prstGeom>
          <a:ln w="2222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0" name="Connector: Elbow 19">
            <a:extLst>
              <a:ext uri="{FF2B5EF4-FFF2-40B4-BE49-F238E27FC236}">
                <a16:creationId xmlns:a16="http://schemas.microsoft.com/office/drawing/2014/main" id="{87495DB5-05E6-21ED-977D-A34CA04F0245}"/>
              </a:ext>
            </a:extLst>
          </p:cNvPr>
          <p:cNvCxnSpPr>
            <a:cxnSpLocks/>
            <a:stCxn id="11" idx="1"/>
            <a:endCxn id="13" idx="1"/>
          </p:cNvCxnSpPr>
          <p:nvPr/>
        </p:nvCxnSpPr>
        <p:spPr>
          <a:xfrm rot="10800000" flipV="1">
            <a:off x="1524000" y="3887945"/>
            <a:ext cx="120650" cy="1066959"/>
          </a:xfrm>
          <a:prstGeom prst="bentConnector3">
            <a:avLst>
              <a:gd name="adj1" fmla="val 289474"/>
            </a:avLst>
          </a:prstGeom>
          <a:ln w="2222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3" name="Connector: Elbow 22">
            <a:extLst>
              <a:ext uri="{FF2B5EF4-FFF2-40B4-BE49-F238E27FC236}">
                <a16:creationId xmlns:a16="http://schemas.microsoft.com/office/drawing/2014/main" id="{3F1F9DFB-1C86-CD1B-ADFC-18879BB69A19}"/>
              </a:ext>
            </a:extLst>
          </p:cNvPr>
          <p:cNvCxnSpPr>
            <a:cxnSpLocks/>
            <a:stCxn id="13" idx="3"/>
            <a:endCxn id="12" idx="3"/>
          </p:cNvCxnSpPr>
          <p:nvPr/>
        </p:nvCxnSpPr>
        <p:spPr>
          <a:xfrm flipH="1" flipV="1">
            <a:off x="5448300" y="2041367"/>
            <a:ext cx="1935480" cy="2913538"/>
          </a:xfrm>
          <a:prstGeom prst="bentConnector3">
            <a:avLst>
              <a:gd name="adj1" fmla="val -24529"/>
            </a:avLst>
          </a:prstGeom>
          <a:ln w="22225">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9519728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25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par>
                          <p:cTn id="8" fill="hold">
                            <p:stCondLst>
                              <p:cond delay="750"/>
                            </p:stCondLst>
                            <p:childTnLst>
                              <p:par>
                                <p:cTn id="9" presetID="22" presetClass="entr" presetSubtype="1" fill="hold" nodeType="afterEffect">
                                  <p:stCondLst>
                                    <p:cond delay="250"/>
                                  </p:stCondLst>
                                  <p:childTnLst>
                                    <p:set>
                                      <p:cBhvr>
                                        <p:cTn id="10" dur="1" fill="hold">
                                          <p:stCondLst>
                                            <p:cond delay="0"/>
                                          </p:stCondLst>
                                        </p:cTn>
                                        <p:tgtEl>
                                          <p:spTgt spid="16"/>
                                        </p:tgtEl>
                                        <p:attrNameLst>
                                          <p:attrName>style.visibility</p:attrName>
                                        </p:attrNameLst>
                                      </p:cBhvr>
                                      <p:to>
                                        <p:strVal val="visible"/>
                                      </p:to>
                                    </p:set>
                                    <p:animEffect transition="in" filter="wipe(up)">
                                      <p:cBhvr>
                                        <p:cTn id="11" dur="500"/>
                                        <p:tgtEl>
                                          <p:spTgt spid="16"/>
                                        </p:tgtEl>
                                      </p:cBhvr>
                                    </p:animEffect>
                                  </p:childTnLst>
                                </p:cTn>
                              </p:par>
                            </p:childTnLst>
                          </p:cTn>
                        </p:par>
                        <p:par>
                          <p:cTn id="12" fill="hold">
                            <p:stCondLst>
                              <p:cond delay="1500"/>
                            </p:stCondLst>
                            <p:childTnLst>
                              <p:par>
                                <p:cTn id="13" presetID="22" presetClass="entr" presetSubtype="2" fill="hold" grpId="0" nodeType="afterEffect">
                                  <p:stCondLst>
                                    <p:cond delay="250"/>
                                  </p:stCondLst>
                                  <p:childTnLst>
                                    <p:set>
                                      <p:cBhvr>
                                        <p:cTn id="14" dur="1" fill="hold">
                                          <p:stCondLst>
                                            <p:cond delay="0"/>
                                          </p:stCondLst>
                                        </p:cTn>
                                        <p:tgtEl>
                                          <p:spTgt spid="11"/>
                                        </p:tgtEl>
                                        <p:attrNameLst>
                                          <p:attrName>style.visibility</p:attrName>
                                        </p:attrNameLst>
                                      </p:cBhvr>
                                      <p:to>
                                        <p:strVal val="visible"/>
                                      </p:to>
                                    </p:set>
                                    <p:animEffect transition="in" filter="wipe(right)">
                                      <p:cBhvr>
                                        <p:cTn id="15" dur="500"/>
                                        <p:tgtEl>
                                          <p:spTgt spid="11"/>
                                        </p:tgtEl>
                                      </p:cBhvr>
                                    </p:animEffect>
                                  </p:childTnLst>
                                </p:cTn>
                              </p:par>
                            </p:childTnLst>
                          </p:cTn>
                        </p:par>
                        <p:par>
                          <p:cTn id="16" fill="hold">
                            <p:stCondLst>
                              <p:cond delay="2250"/>
                            </p:stCondLst>
                            <p:childTnLst>
                              <p:par>
                                <p:cTn id="17" presetID="22" presetClass="entr" presetSubtype="1" fill="hold" nodeType="afterEffect">
                                  <p:stCondLst>
                                    <p:cond delay="250"/>
                                  </p:stCondLst>
                                  <p:childTnLst>
                                    <p:set>
                                      <p:cBhvr>
                                        <p:cTn id="18" dur="1" fill="hold">
                                          <p:stCondLst>
                                            <p:cond delay="0"/>
                                          </p:stCondLst>
                                        </p:cTn>
                                        <p:tgtEl>
                                          <p:spTgt spid="20"/>
                                        </p:tgtEl>
                                        <p:attrNameLst>
                                          <p:attrName>style.visibility</p:attrName>
                                        </p:attrNameLst>
                                      </p:cBhvr>
                                      <p:to>
                                        <p:strVal val="visible"/>
                                      </p:to>
                                    </p:set>
                                    <p:animEffect transition="in" filter="wipe(up)">
                                      <p:cBhvr>
                                        <p:cTn id="19" dur="500"/>
                                        <p:tgtEl>
                                          <p:spTgt spid="20"/>
                                        </p:tgtEl>
                                      </p:cBhvr>
                                    </p:animEffect>
                                  </p:childTnLst>
                                </p:cTn>
                              </p:par>
                            </p:childTnLst>
                          </p:cTn>
                        </p:par>
                        <p:par>
                          <p:cTn id="20" fill="hold">
                            <p:stCondLst>
                              <p:cond delay="3000"/>
                            </p:stCondLst>
                            <p:childTnLst>
                              <p:par>
                                <p:cTn id="21" presetID="22" presetClass="entr" presetSubtype="8" fill="hold" grpId="0" nodeType="afterEffect">
                                  <p:stCondLst>
                                    <p:cond delay="250"/>
                                  </p:stCondLst>
                                  <p:childTnLst>
                                    <p:set>
                                      <p:cBhvr>
                                        <p:cTn id="22" dur="1" fill="hold">
                                          <p:stCondLst>
                                            <p:cond delay="0"/>
                                          </p:stCondLst>
                                        </p:cTn>
                                        <p:tgtEl>
                                          <p:spTgt spid="13"/>
                                        </p:tgtEl>
                                        <p:attrNameLst>
                                          <p:attrName>style.visibility</p:attrName>
                                        </p:attrNameLst>
                                      </p:cBhvr>
                                      <p:to>
                                        <p:strVal val="visible"/>
                                      </p:to>
                                    </p:set>
                                    <p:animEffect transition="in" filter="wipe(left)">
                                      <p:cBhvr>
                                        <p:cTn id="23" dur="500"/>
                                        <p:tgtEl>
                                          <p:spTgt spid="13"/>
                                        </p:tgtEl>
                                      </p:cBhvr>
                                    </p:animEffect>
                                  </p:childTnLst>
                                </p:cTn>
                              </p:par>
                            </p:childTnLst>
                          </p:cTn>
                        </p:par>
                        <p:par>
                          <p:cTn id="24" fill="hold">
                            <p:stCondLst>
                              <p:cond delay="3750"/>
                            </p:stCondLst>
                            <p:childTnLst>
                              <p:par>
                                <p:cTn id="25" presetID="22" presetClass="entr" presetSubtype="4" fill="hold" nodeType="afterEffect">
                                  <p:stCondLst>
                                    <p:cond delay="250"/>
                                  </p:stCondLst>
                                  <p:childTnLst>
                                    <p:set>
                                      <p:cBhvr>
                                        <p:cTn id="26" dur="1" fill="hold">
                                          <p:stCondLst>
                                            <p:cond delay="0"/>
                                          </p:stCondLst>
                                        </p:cTn>
                                        <p:tgtEl>
                                          <p:spTgt spid="23"/>
                                        </p:tgtEl>
                                        <p:attrNameLst>
                                          <p:attrName>style.visibility</p:attrName>
                                        </p:attrNameLst>
                                      </p:cBhvr>
                                      <p:to>
                                        <p:strVal val="visible"/>
                                      </p:to>
                                    </p:set>
                                    <p:animEffect transition="in" filter="wipe(down)">
                                      <p:cBhvr>
                                        <p:cTn id="27" dur="500"/>
                                        <p:tgtEl>
                                          <p:spTgt spid="23"/>
                                        </p:tgtEl>
                                      </p:cBhvr>
                                    </p:animEffect>
                                  </p:childTnLst>
                                </p:cTn>
                              </p:par>
                            </p:childTnLst>
                          </p:cTn>
                        </p:par>
                        <p:par>
                          <p:cTn id="28" fill="hold">
                            <p:stCondLst>
                              <p:cond delay="4500"/>
                            </p:stCondLst>
                            <p:childTnLst>
                              <p:par>
                                <p:cTn id="29" presetID="22" presetClass="entr" presetSubtype="2" fill="hold" grpId="0" nodeType="afterEffect">
                                  <p:stCondLst>
                                    <p:cond delay="250"/>
                                  </p:stCondLst>
                                  <p:childTnLst>
                                    <p:set>
                                      <p:cBhvr>
                                        <p:cTn id="30" dur="1" fill="hold">
                                          <p:stCondLst>
                                            <p:cond delay="0"/>
                                          </p:stCondLst>
                                        </p:cTn>
                                        <p:tgtEl>
                                          <p:spTgt spid="12"/>
                                        </p:tgtEl>
                                        <p:attrNameLst>
                                          <p:attrName>style.visibility</p:attrName>
                                        </p:attrNameLst>
                                      </p:cBhvr>
                                      <p:to>
                                        <p:strVal val="visible"/>
                                      </p:to>
                                    </p:set>
                                    <p:animEffect transition="in" filter="wipe(right)">
                                      <p:cBhvr>
                                        <p:cTn id="31"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1AD58741-23CB-2794-EFE8-F6CEE98CCFD9}"/>
              </a:ext>
            </a:extLst>
          </p:cNvPr>
          <p:cNvPicPr>
            <a:picLocks noChangeAspect="1"/>
          </p:cNvPicPr>
          <p:nvPr/>
        </p:nvPicPr>
        <p:blipFill>
          <a:blip r:embed="rId2"/>
          <a:stretch>
            <a:fillRect/>
          </a:stretch>
        </p:blipFill>
        <p:spPr>
          <a:xfrm>
            <a:off x="1002828" y="1097280"/>
            <a:ext cx="7264487" cy="5760720"/>
          </a:xfrm>
          <a:prstGeom prst="rect">
            <a:avLst/>
          </a:prstGeom>
        </p:spPr>
      </p:pic>
      <p:sp>
        <p:nvSpPr>
          <p:cNvPr id="2" name="Title 1">
            <a:extLst>
              <a:ext uri="{FF2B5EF4-FFF2-40B4-BE49-F238E27FC236}">
                <a16:creationId xmlns:a16="http://schemas.microsoft.com/office/drawing/2014/main" id="{48689CA6-F185-51DF-603C-A3B29B731D63}"/>
              </a:ext>
            </a:extLst>
          </p:cNvPr>
          <p:cNvSpPr>
            <a:spLocks noGrp="1"/>
          </p:cNvSpPr>
          <p:nvPr>
            <p:ph type="title"/>
          </p:nvPr>
        </p:nvSpPr>
        <p:spPr/>
        <p:txBody>
          <a:bodyPr/>
          <a:lstStyle/>
          <a:p>
            <a:r>
              <a:rPr lang="en-US" dirty="0"/>
              <a:t>Screen Shot before GVX Upload</a:t>
            </a:r>
          </a:p>
        </p:txBody>
      </p:sp>
      <p:sp>
        <p:nvSpPr>
          <p:cNvPr id="4" name="Date Placeholder 3">
            <a:extLst>
              <a:ext uri="{FF2B5EF4-FFF2-40B4-BE49-F238E27FC236}">
                <a16:creationId xmlns:a16="http://schemas.microsoft.com/office/drawing/2014/main" id="{C91BD3F2-F8B0-CE00-045B-A328A67DDBA6}"/>
              </a:ext>
            </a:extLst>
          </p:cNvPr>
          <p:cNvSpPr>
            <a:spLocks noGrp="1"/>
          </p:cNvSpPr>
          <p:nvPr>
            <p:ph type="dt" sz="half" idx="10"/>
          </p:nvPr>
        </p:nvSpPr>
        <p:spPr/>
        <p:txBody>
          <a:bodyPr/>
          <a:lstStyle/>
          <a:p>
            <a:pPr>
              <a:defRPr/>
            </a:pPr>
            <a:r>
              <a:rPr lang="en-US"/>
              <a:t>2023-10-16</a:t>
            </a:r>
            <a:endParaRPr lang="en-US" dirty="0"/>
          </a:p>
        </p:txBody>
      </p:sp>
      <p:sp>
        <p:nvSpPr>
          <p:cNvPr id="5" name="Footer Placeholder 4">
            <a:extLst>
              <a:ext uri="{FF2B5EF4-FFF2-40B4-BE49-F238E27FC236}">
                <a16:creationId xmlns:a16="http://schemas.microsoft.com/office/drawing/2014/main" id="{CE7A2F8E-6A0B-5A6C-FFC0-63169309C3D1}"/>
              </a:ext>
            </a:extLst>
          </p:cNvPr>
          <p:cNvSpPr>
            <a:spLocks noGrp="1"/>
          </p:cNvSpPr>
          <p:nvPr>
            <p:ph type="ftr" sz="quarter" idx="11"/>
          </p:nvPr>
        </p:nvSpPr>
        <p:spPr/>
        <p:txBody>
          <a:bodyPr/>
          <a:lstStyle/>
          <a:p>
            <a:pPr>
              <a:defRPr/>
            </a:pPr>
            <a:r>
              <a:rPr lang="en-US"/>
              <a:t>Step 2 : Uploading GVX Data</a:t>
            </a:r>
            <a:endParaRPr lang="en-US" dirty="0"/>
          </a:p>
        </p:txBody>
      </p:sp>
      <p:sp>
        <p:nvSpPr>
          <p:cNvPr id="6" name="Slide Number Placeholder 5">
            <a:extLst>
              <a:ext uri="{FF2B5EF4-FFF2-40B4-BE49-F238E27FC236}">
                <a16:creationId xmlns:a16="http://schemas.microsoft.com/office/drawing/2014/main" id="{975E9D96-27C7-8665-B097-70EDCA536157}"/>
              </a:ext>
            </a:extLst>
          </p:cNvPr>
          <p:cNvSpPr>
            <a:spLocks noGrp="1"/>
          </p:cNvSpPr>
          <p:nvPr>
            <p:ph type="sldNum" sz="quarter" idx="12"/>
          </p:nvPr>
        </p:nvSpPr>
        <p:spPr/>
        <p:txBody>
          <a:bodyPr/>
          <a:lstStyle/>
          <a:p>
            <a:pPr>
              <a:defRPr/>
            </a:pPr>
            <a:fld id="{73529DF9-F8E1-4220-8C8F-E52644C5560B}" type="slidenum">
              <a:rPr lang="en-US" smtClean="0"/>
              <a:pPr>
                <a:defRPr/>
              </a:pPr>
              <a:t>16</a:t>
            </a:fld>
            <a:endParaRPr lang="en-US"/>
          </a:p>
        </p:txBody>
      </p:sp>
      <p:sp>
        <p:nvSpPr>
          <p:cNvPr id="9" name="Oval 8">
            <a:extLst>
              <a:ext uri="{FF2B5EF4-FFF2-40B4-BE49-F238E27FC236}">
                <a16:creationId xmlns:a16="http://schemas.microsoft.com/office/drawing/2014/main" id="{201BEAD1-446E-368C-51BE-F58C61851646}"/>
              </a:ext>
            </a:extLst>
          </p:cNvPr>
          <p:cNvSpPr/>
          <p:nvPr/>
        </p:nvSpPr>
        <p:spPr>
          <a:xfrm>
            <a:off x="1054100" y="3235325"/>
            <a:ext cx="622300" cy="219075"/>
          </a:xfrm>
          <a:prstGeom prst="ellipse">
            <a:avLst/>
          </a:prstGeom>
          <a:solidFill>
            <a:srgbClr val="FFFF00">
              <a:alpha val="12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8153039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25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689CA6-F185-51DF-603C-A3B29B731D63}"/>
              </a:ext>
            </a:extLst>
          </p:cNvPr>
          <p:cNvSpPr>
            <a:spLocks noGrp="1"/>
          </p:cNvSpPr>
          <p:nvPr>
            <p:ph type="title"/>
          </p:nvPr>
        </p:nvSpPr>
        <p:spPr/>
        <p:txBody>
          <a:bodyPr/>
          <a:lstStyle/>
          <a:p>
            <a:r>
              <a:rPr lang="en-US" dirty="0"/>
              <a:t>Screen Shot after GVX Upload</a:t>
            </a:r>
          </a:p>
        </p:txBody>
      </p:sp>
      <p:sp>
        <p:nvSpPr>
          <p:cNvPr id="4" name="Date Placeholder 3">
            <a:extLst>
              <a:ext uri="{FF2B5EF4-FFF2-40B4-BE49-F238E27FC236}">
                <a16:creationId xmlns:a16="http://schemas.microsoft.com/office/drawing/2014/main" id="{C91BD3F2-F8B0-CE00-045B-A328A67DDBA6}"/>
              </a:ext>
            </a:extLst>
          </p:cNvPr>
          <p:cNvSpPr>
            <a:spLocks noGrp="1"/>
          </p:cNvSpPr>
          <p:nvPr>
            <p:ph type="dt" sz="half" idx="10"/>
          </p:nvPr>
        </p:nvSpPr>
        <p:spPr/>
        <p:txBody>
          <a:bodyPr/>
          <a:lstStyle/>
          <a:p>
            <a:pPr>
              <a:defRPr/>
            </a:pPr>
            <a:r>
              <a:rPr lang="en-US"/>
              <a:t>2023-10-16</a:t>
            </a:r>
            <a:endParaRPr lang="en-US" dirty="0"/>
          </a:p>
        </p:txBody>
      </p:sp>
      <p:sp>
        <p:nvSpPr>
          <p:cNvPr id="5" name="Footer Placeholder 4">
            <a:extLst>
              <a:ext uri="{FF2B5EF4-FFF2-40B4-BE49-F238E27FC236}">
                <a16:creationId xmlns:a16="http://schemas.microsoft.com/office/drawing/2014/main" id="{CE7A2F8E-6A0B-5A6C-FFC0-63169309C3D1}"/>
              </a:ext>
            </a:extLst>
          </p:cNvPr>
          <p:cNvSpPr>
            <a:spLocks noGrp="1"/>
          </p:cNvSpPr>
          <p:nvPr>
            <p:ph type="ftr" sz="quarter" idx="11"/>
          </p:nvPr>
        </p:nvSpPr>
        <p:spPr/>
        <p:txBody>
          <a:bodyPr/>
          <a:lstStyle/>
          <a:p>
            <a:pPr>
              <a:defRPr/>
            </a:pPr>
            <a:r>
              <a:rPr lang="en-US"/>
              <a:t>Step 2 : Uploading GVX Data</a:t>
            </a:r>
            <a:endParaRPr lang="en-US" dirty="0"/>
          </a:p>
        </p:txBody>
      </p:sp>
      <p:sp>
        <p:nvSpPr>
          <p:cNvPr id="6" name="Slide Number Placeholder 5">
            <a:extLst>
              <a:ext uri="{FF2B5EF4-FFF2-40B4-BE49-F238E27FC236}">
                <a16:creationId xmlns:a16="http://schemas.microsoft.com/office/drawing/2014/main" id="{975E9D96-27C7-8665-B097-70EDCA536157}"/>
              </a:ext>
            </a:extLst>
          </p:cNvPr>
          <p:cNvSpPr>
            <a:spLocks noGrp="1"/>
          </p:cNvSpPr>
          <p:nvPr>
            <p:ph type="sldNum" sz="quarter" idx="12"/>
          </p:nvPr>
        </p:nvSpPr>
        <p:spPr/>
        <p:txBody>
          <a:bodyPr/>
          <a:lstStyle/>
          <a:p>
            <a:pPr>
              <a:defRPr/>
            </a:pPr>
            <a:fld id="{73529DF9-F8E1-4220-8C8F-E52644C5560B}" type="slidenum">
              <a:rPr lang="en-US" smtClean="0"/>
              <a:pPr>
                <a:defRPr/>
              </a:pPr>
              <a:t>17</a:t>
            </a:fld>
            <a:endParaRPr lang="en-US"/>
          </a:p>
        </p:txBody>
      </p:sp>
      <p:pic>
        <p:nvPicPr>
          <p:cNvPr id="21" name="Picture 20">
            <a:extLst>
              <a:ext uri="{FF2B5EF4-FFF2-40B4-BE49-F238E27FC236}">
                <a16:creationId xmlns:a16="http://schemas.microsoft.com/office/drawing/2014/main" id="{EBB85A5A-CF21-78BE-F1F2-FE854F70B7C9}"/>
              </a:ext>
            </a:extLst>
          </p:cNvPr>
          <p:cNvPicPr>
            <a:picLocks noChangeAspect="1"/>
          </p:cNvPicPr>
          <p:nvPr/>
        </p:nvPicPr>
        <p:blipFill>
          <a:blip r:embed="rId2"/>
          <a:stretch>
            <a:fillRect/>
          </a:stretch>
        </p:blipFill>
        <p:spPr>
          <a:xfrm>
            <a:off x="1002828" y="1097281"/>
            <a:ext cx="7264487" cy="4884420"/>
          </a:xfrm>
          <a:prstGeom prst="rect">
            <a:avLst/>
          </a:prstGeom>
        </p:spPr>
      </p:pic>
    </p:spTree>
    <p:extLst>
      <p:ext uri="{BB962C8B-B14F-4D97-AF65-F5344CB8AC3E}">
        <p14:creationId xmlns:p14="http://schemas.microsoft.com/office/powerpoint/2010/main" val="392015784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9DF3E919-81EA-E071-BDFE-7D5BA4BA33B6}"/>
              </a:ext>
            </a:extLst>
          </p:cNvPr>
          <p:cNvPicPr>
            <a:picLocks noChangeAspect="1"/>
          </p:cNvPicPr>
          <p:nvPr/>
        </p:nvPicPr>
        <p:blipFill>
          <a:blip r:embed="rId2"/>
          <a:stretch>
            <a:fillRect/>
          </a:stretch>
        </p:blipFill>
        <p:spPr>
          <a:xfrm>
            <a:off x="1002828" y="1097281"/>
            <a:ext cx="7264487" cy="4884420"/>
          </a:xfrm>
          <a:prstGeom prst="rect">
            <a:avLst/>
          </a:prstGeom>
        </p:spPr>
      </p:pic>
      <p:sp>
        <p:nvSpPr>
          <p:cNvPr id="2" name="Title 1">
            <a:extLst>
              <a:ext uri="{FF2B5EF4-FFF2-40B4-BE49-F238E27FC236}">
                <a16:creationId xmlns:a16="http://schemas.microsoft.com/office/drawing/2014/main" id="{48689CA6-F185-51DF-603C-A3B29B731D63}"/>
              </a:ext>
            </a:extLst>
          </p:cNvPr>
          <p:cNvSpPr>
            <a:spLocks noGrp="1"/>
          </p:cNvSpPr>
          <p:nvPr>
            <p:ph type="title"/>
          </p:nvPr>
        </p:nvSpPr>
        <p:spPr/>
        <p:txBody>
          <a:bodyPr/>
          <a:lstStyle/>
          <a:p>
            <a:r>
              <a:rPr lang="en-US" dirty="0"/>
              <a:t>Screen Shot after GVX Upload</a:t>
            </a:r>
          </a:p>
        </p:txBody>
      </p:sp>
      <p:sp>
        <p:nvSpPr>
          <p:cNvPr id="4" name="Date Placeholder 3">
            <a:extLst>
              <a:ext uri="{FF2B5EF4-FFF2-40B4-BE49-F238E27FC236}">
                <a16:creationId xmlns:a16="http://schemas.microsoft.com/office/drawing/2014/main" id="{C91BD3F2-F8B0-CE00-045B-A328A67DDBA6}"/>
              </a:ext>
            </a:extLst>
          </p:cNvPr>
          <p:cNvSpPr>
            <a:spLocks noGrp="1"/>
          </p:cNvSpPr>
          <p:nvPr>
            <p:ph type="dt" sz="half" idx="10"/>
          </p:nvPr>
        </p:nvSpPr>
        <p:spPr/>
        <p:txBody>
          <a:bodyPr/>
          <a:lstStyle/>
          <a:p>
            <a:pPr>
              <a:defRPr/>
            </a:pPr>
            <a:r>
              <a:rPr lang="en-US"/>
              <a:t>2023-10-16</a:t>
            </a:r>
            <a:endParaRPr lang="en-US" dirty="0"/>
          </a:p>
        </p:txBody>
      </p:sp>
      <p:sp>
        <p:nvSpPr>
          <p:cNvPr id="5" name="Footer Placeholder 4">
            <a:extLst>
              <a:ext uri="{FF2B5EF4-FFF2-40B4-BE49-F238E27FC236}">
                <a16:creationId xmlns:a16="http://schemas.microsoft.com/office/drawing/2014/main" id="{CE7A2F8E-6A0B-5A6C-FFC0-63169309C3D1}"/>
              </a:ext>
            </a:extLst>
          </p:cNvPr>
          <p:cNvSpPr>
            <a:spLocks noGrp="1"/>
          </p:cNvSpPr>
          <p:nvPr>
            <p:ph type="ftr" sz="quarter" idx="11"/>
          </p:nvPr>
        </p:nvSpPr>
        <p:spPr/>
        <p:txBody>
          <a:bodyPr/>
          <a:lstStyle/>
          <a:p>
            <a:pPr>
              <a:defRPr/>
            </a:pPr>
            <a:r>
              <a:rPr lang="en-US"/>
              <a:t>Step 2 : Uploading GVX Data</a:t>
            </a:r>
            <a:endParaRPr lang="en-US" dirty="0"/>
          </a:p>
        </p:txBody>
      </p:sp>
      <p:sp>
        <p:nvSpPr>
          <p:cNvPr id="6" name="Slide Number Placeholder 5">
            <a:extLst>
              <a:ext uri="{FF2B5EF4-FFF2-40B4-BE49-F238E27FC236}">
                <a16:creationId xmlns:a16="http://schemas.microsoft.com/office/drawing/2014/main" id="{975E9D96-27C7-8665-B097-70EDCA536157}"/>
              </a:ext>
            </a:extLst>
          </p:cNvPr>
          <p:cNvSpPr>
            <a:spLocks noGrp="1"/>
          </p:cNvSpPr>
          <p:nvPr>
            <p:ph type="sldNum" sz="quarter" idx="12"/>
          </p:nvPr>
        </p:nvSpPr>
        <p:spPr/>
        <p:txBody>
          <a:bodyPr/>
          <a:lstStyle/>
          <a:p>
            <a:pPr>
              <a:defRPr/>
            </a:pPr>
            <a:fld id="{73529DF9-F8E1-4220-8C8F-E52644C5560B}" type="slidenum">
              <a:rPr lang="en-US" smtClean="0"/>
              <a:pPr>
                <a:defRPr/>
              </a:pPr>
              <a:t>18</a:t>
            </a:fld>
            <a:endParaRPr lang="en-US"/>
          </a:p>
        </p:txBody>
      </p:sp>
      <p:pic>
        <p:nvPicPr>
          <p:cNvPr id="10" name="Picture 9">
            <a:extLst>
              <a:ext uri="{FF2B5EF4-FFF2-40B4-BE49-F238E27FC236}">
                <a16:creationId xmlns:a16="http://schemas.microsoft.com/office/drawing/2014/main" id="{0B7121DB-1D56-3ED8-02D4-D01E3DC6B4C9}"/>
              </a:ext>
            </a:extLst>
          </p:cNvPr>
          <p:cNvPicPr>
            <a:picLocks noChangeAspect="1"/>
          </p:cNvPicPr>
          <p:nvPr/>
        </p:nvPicPr>
        <p:blipFill>
          <a:blip r:embed="rId3"/>
          <a:stretch>
            <a:fillRect/>
          </a:stretch>
        </p:blipFill>
        <p:spPr>
          <a:xfrm>
            <a:off x="4715105" y="3629600"/>
            <a:ext cx="3676190" cy="2571429"/>
          </a:xfrm>
          <a:prstGeom prst="rect">
            <a:avLst/>
          </a:prstGeom>
        </p:spPr>
      </p:pic>
      <p:sp>
        <p:nvSpPr>
          <p:cNvPr id="14" name="TextBox 13">
            <a:extLst>
              <a:ext uri="{FF2B5EF4-FFF2-40B4-BE49-F238E27FC236}">
                <a16:creationId xmlns:a16="http://schemas.microsoft.com/office/drawing/2014/main" id="{8959CD57-4048-9D0C-2BD9-50FD9389CDD2}"/>
              </a:ext>
            </a:extLst>
          </p:cNvPr>
          <p:cNvSpPr txBox="1"/>
          <p:nvPr/>
        </p:nvSpPr>
        <p:spPr>
          <a:xfrm>
            <a:off x="158496" y="5981701"/>
            <a:ext cx="4864608" cy="369332"/>
          </a:xfrm>
          <a:prstGeom prst="rect">
            <a:avLst/>
          </a:prstGeom>
          <a:noFill/>
        </p:spPr>
        <p:txBody>
          <a:bodyPr wrap="square" rtlCol="0">
            <a:spAutoFit/>
          </a:bodyPr>
          <a:lstStyle/>
          <a:p>
            <a:r>
              <a:rPr lang="en-US" dirty="0"/>
              <a:t>Note that there is now a GVX Vector Table </a:t>
            </a:r>
          </a:p>
        </p:txBody>
      </p:sp>
      <p:sp>
        <p:nvSpPr>
          <p:cNvPr id="18" name="Arrow: Right 17">
            <a:extLst>
              <a:ext uri="{FF2B5EF4-FFF2-40B4-BE49-F238E27FC236}">
                <a16:creationId xmlns:a16="http://schemas.microsoft.com/office/drawing/2014/main" id="{10F45DC0-E292-9867-6567-4634D38BD0EF}"/>
              </a:ext>
            </a:extLst>
          </p:cNvPr>
          <p:cNvSpPr/>
          <p:nvPr/>
        </p:nvSpPr>
        <p:spPr>
          <a:xfrm>
            <a:off x="2750252" y="5005161"/>
            <a:ext cx="1884819" cy="138339"/>
          </a:xfrm>
          <a:prstGeom prst="rightArrow">
            <a:avLst/>
          </a:prstGeom>
          <a:solidFill>
            <a:srgbClr val="FF0000"/>
          </a:solidFill>
          <a:ln>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3573733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left)">
                                      <p:cBhvr>
                                        <p:cTn id="7" dur="500"/>
                                        <p:tgtEl>
                                          <p:spTgt spid="18"/>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left)">
                                      <p:cBhvr>
                                        <p:cTn id="1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855A6B27-18AA-6BF5-A575-3B60AC27D6F9}"/>
              </a:ext>
            </a:extLst>
          </p:cNvPr>
          <p:cNvPicPr>
            <a:picLocks noChangeAspect="1"/>
          </p:cNvPicPr>
          <p:nvPr/>
        </p:nvPicPr>
        <p:blipFill>
          <a:blip r:embed="rId2"/>
          <a:stretch>
            <a:fillRect/>
          </a:stretch>
        </p:blipFill>
        <p:spPr>
          <a:xfrm>
            <a:off x="2895600" y="2732103"/>
            <a:ext cx="6248400" cy="3684572"/>
          </a:xfrm>
          <a:prstGeom prst="rect">
            <a:avLst/>
          </a:prstGeom>
        </p:spPr>
      </p:pic>
      <p:sp>
        <p:nvSpPr>
          <p:cNvPr id="2" name="Title 1">
            <a:extLst>
              <a:ext uri="{FF2B5EF4-FFF2-40B4-BE49-F238E27FC236}">
                <a16:creationId xmlns:a16="http://schemas.microsoft.com/office/drawing/2014/main" id="{78801783-97A8-5047-5B5A-22B683855A6F}"/>
              </a:ext>
            </a:extLst>
          </p:cNvPr>
          <p:cNvSpPr>
            <a:spLocks noGrp="1"/>
          </p:cNvSpPr>
          <p:nvPr>
            <p:ph type="title"/>
          </p:nvPr>
        </p:nvSpPr>
        <p:spPr/>
        <p:txBody>
          <a:bodyPr/>
          <a:lstStyle/>
          <a:p>
            <a:r>
              <a:rPr lang="en-US" dirty="0"/>
              <a:t>The GVX Screen – upper part</a:t>
            </a:r>
          </a:p>
        </p:txBody>
      </p:sp>
      <p:sp>
        <p:nvSpPr>
          <p:cNvPr id="4" name="Date Placeholder 3">
            <a:extLst>
              <a:ext uri="{FF2B5EF4-FFF2-40B4-BE49-F238E27FC236}">
                <a16:creationId xmlns:a16="http://schemas.microsoft.com/office/drawing/2014/main" id="{3A97E1CB-2D16-2B51-3319-4DD6DB5C7A1B}"/>
              </a:ext>
            </a:extLst>
          </p:cNvPr>
          <p:cNvSpPr>
            <a:spLocks noGrp="1"/>
          </p:cNvSpPr>
          <p:nvPr>
            <p:ph type="dt" sz="half" idx="10"/>
          </p:nvPr>
        </p:nvSpPr>
        <p:spPr/>
        <p:txBody>
          <a:bodyPr/>
          <a:lstStyle/>
          <a:p>
            <a:pPr>
              <a:defRPr/>
            </a:pPr>
            <a:r>
              <a:rPr lang="en-US"/>
              <a:t>2023-10-16</a:t>
            </a:r>
            <a:endParaRPr lang="en-US" dirty="0"/>
          </a:p>
        </p:txBody>
      </p:sp>
      <p:sp>
        <p:nvSpPr>
          <p:cNvPr id="5" name="Footer Placeholder 4">
            <a:extLst>
              <a:ext uri="{FF2B5EF4-FFF2-40B4-BE49-F238E27FC236}">
                <a16:creationId xmlns:a16="http://schemas.microsoft.com/office/drawing/2014/main" id="{F0B00C24-476B-3AF3-91CB-0161F268065E}"/>
              </a:ext>
            </a:extLst>
          </p:cNvPr>
          <p:cNvSpPr>
            <a:spLocks noGrp="1"/>
          </p:cNvSpPr>
          <p:nvPr>
            <p:ph type="ftr" sz="quarter" idx="11"/>
          </p:nvPr>
        </p:nvSpPr>
        <p:spPr/>
        <p:txBody>
          <a:bodyPr/>
          <a:lstStyle/>
          <a:p>
            <a:pPr>
              <a:defRPr/>
            </a:pPr>
            <a:r>
              <a:rPr lang="en-US"/>
              <a:t>Step 2 : Uploading GVX Data</a:t>
            </a:r>
            <a:endParaRPr lang="en-US" dirty="0"/>
          </a:p>
        </p:txBody>
      </p:sp>
      <p:sp>
        <p:nvSpPr>
          <p:cNvPr id="6" name="Slide Number Placeholder 5">
            <a:extLst>
              <a:ext uri="{FF2B5EF4-FFF2-40B4-BE49-F238E27FC236}">
                <a16:creationId xmlns:a16="http://schemas.microsoft.com/office/drawing/2014/main" id="{A3819D4C-9EAF-3FA4-10D7-5730E22D2315}"/>
              </a:ext>
            </a:extLst>
          </p:cNvPr>
          <p:cNvSpPr>
            <a:spLocks noGrp="1"/>
          </p:cNvSpPr>
          <p:nvPr>
            <p:ph type="sldNum" sz="quarter" idx="12"/>
          </p:nvPr>
        </p:nvSpPr>
        <p:spPr/>
        <p:txBody>
          <a:bodyPr/>
          <a:lstStyle/>
          <a:p>
            <a:pPr>
              <a:defRPr/>
            </a:pPr>
            <a:fld id="{73529DF9-F8E1-4220-8C8F-E52644C5560B}" type="slidenum">
              <a:rPr lang="en-US" smtClean="0"/>
              <a:pPr>
                <a:defRPr/>
              </a:pPr>
              <a:t>19</a:t>
            </a:fld>
            <a:endParaRPr lang="en-US"/>
          </a:p>
        </p:txBody>
      </p:sp>
      <p:pic>
        <p:nvPicPr>
          <p:cNvPr id="7" name="Picture 6">
            <a:extLst>
              <a:ext uri="{FF2B5EF4-FFF2-40B4-BE49-F238E27FC236}">
                <a16:creationId xmlns:a16="http://schemas.microsoft.com/office/drawing/2014/main" id="{2D3978AD-31BB-A28B-0B5F-4E35B301D19D}"/>
              </a:ext>
            </a:extLst>
          </p:cNvPr>
          <p:cNvPicPr>
            <a:picLocks noChangeAspect="1"/>
          </p:cNvPicPr>
          <p:nvPr/>
        </p:nvPicPr>
        <p:blipFill>
          <a:blip r:embed="rId3"/>
          <a:stretch>
            <a:fillRect/>
          </a:stretch>
        </p:blipFill>
        <p:spPr>
          <a:xfrm>
            <a:off x="0" y="1097280"/>
            <a:ext cx="2895600" cy="2025420"/>
          </a:xfrm>
          <a:prstGeom prst="rect">
            <a:avLst/>
          </a:prstGeom>
        </p:spPr>
      </p:pic>
      <p:sp>
        <p:nvSpPr>
          <p:cNvPr id="10" name="Rectangle: Rounded Corners 9">
            <a:extLst>
              <a:ext uri="{FF2B5EF4-FFF2-40B4-BE49-F238E27FC236}">
                <a16:creationId xmlns:a16="http://schemas.microsoft.com/office/drawing/2014/main" id="{A0DBE508-53D5-3AC6-FE00-17361EE9739B}"/>
              </a:ext>
            </a:extLst>
          </p:cNvPr>
          <p:cNvSpPr/>
          <p:nvPr/>
        </p:nvSpPr>
        <p:spPr>
          <a:xfrm>
            <a:off x="1871662" y="2128630"/>
            <a:ext cx="685800" cy="155798"/>
          </a:xfrm>
          <a:prstGeom prst="roundRect">
            <a:avLst/>
          </a:prstGeom>
          <a:solidFill>
            <a:srgbClr val="FFFF00">
              <a:alpha val="10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Connector: Elbow 10">
            <a:extLst>
              <a:ext uri="{FF2B5EF4-FFF2-40B4-BE49-F238E27FC236}">
                <a16:creationId xmlns:a16="http://schemas.microsoft.com/office/drawing/2014/main" id="{E86209A2-0BAB-BBD5-0E36-FEE2E4F223FA}"/>
              </a:ext>
            </a:extLst>
          </p:cNvPr>
          <p:cNvCxnSpPr>
            <a:cxnSpLocks/>
            <a:stCxn id="10" idx="3"/>
            <a:endCxn id="9" idx="0"/>
          </p:cNvCxnSpPr>
          <p:nvPr/>
        </p:nvCxnSpPr>
        <p:spPr>
          <a:xfrm>
            <a:off x="2557462" y="2206529"/>
            <a:ext cx="3462338" cy="525574"/>
          </a:xfrm>
          <a:prstGeom prst="bentConnector2">
            <a:avLst/>
          </a:prstGeom>
          <a:ln w="2222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1FDB6898-AE5B-A851-9792-2E5AD475476A}"/>
              </a:ext>
            </a:extLst>
          </p:cNvPr>
          <p:cNvSpPr txBox="1"/>
          <p:nvPr/>
        </p:nvSpPr>
        <p:spPr>
          <a:xfrm>
            <a:off x="3238547" y="1463658"/>
            <a:ext cx="5562505" cy="646331"/>
          </a:xfrm>
          <a:prstGeom prst="rect">
            <a:avLst/>
          </a:prstGeom>
          <a:noFill/>
        </p:spPr>
        <p:txBody>
          <a:bodyPr wrap="square" rtlCol="0">
            <a:spAutoFit/>
          </a:bodyPr>
          <a:lstStyle/>
          <a:p>
            <a:r>
              <a:rPr lang="en-US" dirty="0">
                <a:solidFill>
                  <a:srgbClr val="FF0000"/>
                </a:solidFill>
              </a:rPr>
              <a:t>Click on Row header – brings up detail showing that there were 3 GVX vectors from WLP2 to BRMR</a:t>
            </a:r>
          </a:p>
        </p:txBody>
      </p:sp>
    </p:spTree>
    <p:extLst>
      <p:ext uri="{BB962C8B-B14F-4D97-AF65-F5344CB8AC3E}">
        <p14:creationId xmlns:p14="http://schemas.microsoft.com/office/powerpoint/2010/main" val="119303485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25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par>
                          <p:cTn id="8" fill="hold">
                            <p:stCondLst>
                              <p:cond delay="750"/>
                            </p:stCondLst>
                            <p:childTnLst>
                              <p:par>
                                <p:cTn id="9" presetID="22" presetClass="entr" presetSubtype="8" fill="hold" nodeType="afterEffect">
                                  <p:stCondLst>
                                    <p:cond delay="250"/>
                                  </p:stCondLst>
                                  <p:childTnLst>
                                    <p:set>
                                      <p:cBhvr>
                                        <p:cTn id="10" dur="1" fill="hold">
                                          <p:stCondLst>
                                            <p:cond delay="0"/>
                                          </p:stCondLst>
                                        </p:cTn>
                                        <p:tgtEl>
                                          <p:spTgt spid="11"/>
                                        </p:tgtEl>
                                        <p:attrNameLst>
                                          <p:attrName>style.visibility</p:attrName>
                                        </p:attrNameLst>
                                      </p:cBhvr>
                                      <p:to>
                                        <p:strVal val="visible"/>
                                      </p:to>
                                    </p:set>
                                    <p:animEffect transition="in" filter="wipe(left)">
                                      <p:cBhvr>
                                        <p:cTn id="11" dur="500"/>
                                        <p:tgtEl>
                                          <p:spTgt spid="11"/>
                                        </p:tgtEl>
                                      </p:cBhvr>
                                    </p:animEffect>
                                  </p:childTnLst>
                                </p:cTn>
                              </p:par>
                            </p:childTnLst>
                          </p:cTn>
                        </p:par>
                        <p:par>
                          <p:cTn id="12" fill="hold">
                            <p:stCondLst>
                              <p:cond delay="1500"/>
                            </p:stCondLst>
                            <p:childTnLst>
                              <p:par>
                                <p:cTn id="13" presetID="22" presetClass="entr" presetSubtype="1" fill="hold" nodeType="afterEffect">
                                  <p:stCondLst>
                                    <p:cond delay="250"/>
                                  </p:stCondLst>
                                  <p:childTnLst>
                                    <p:set>
                                      <p:cBhvr>
                                        <p:cTn id="14" dur="1" fill="hold">
                                          <p:stCondLst>
                                            <p:cond delay="0"/>
                                          </p:stCondLst>
                                        </p:cTn>
                                        <p:tgtEl>
                                          <p:spTgt spid="9"/>
                                        </p:tgtEl>
                                        <p:attrNameLst>
                                          <p:attrName>style.visibility</p:attrName>
                                        </p:attrNameLst>
                                      </p:cBhvr>
                                      <p:to>
                                        <p:strVal val="visible"/>
                                      </p:to>
                                    </p:set>
                                    <p:animEffect transition="in" filter="wipe(up)">
                                      <p:cBhvr>
                                        <p:cTn id="1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Outline</a:t>
            </a:r>
          </a:p>
        </p:txBody>
      </p:sp>
      <p:sp>
        <p:nvSpPr>
          <p:cNvPr id="3" name="Content Placeholder 2"/>
          <p:cNvSpPr>
            <a:spLocks noGrp="1"/>
          </p:cNvSpPr>
          <p:nvPr>
            <p:ph idx="1"/>
          </p:nvPr>
        </p:nvSpPr>
        <p:spPr>
          <a:xfrm>
            <a:off x="457200" y="1280160"/>
            <a:ext cx="8686800" cy="4937760"/>
          </a:xfrm>
        </p:spPr>
        <p:txBody>
          <a:bodyPr/>
          <a:lstStyle/>
          <a:p>
            <a:pPr marL="461963" indent="-461963"/>
            <a:r>
              <a:rPr lang="en-US" sz="2800" dirty="0"/>
              <a:t>Introduction</a:t>
            </a:r>
          </a:p>
          <a:p>
            <a:pPr marL="461963" indent="-461963"/>
            <a:r>
              <a:rPr lang="en-US" sz="2800" dirty="0"/>
              <a:t>Step 1 : Creating a Project</a:t>
            </a:r>
          </a:p>
          <a:p>
            <a:pPr marL="461963" indent="-461963">
              <a:buFont typeface="Wingdings" pitchFamily="2" charset="2"/>
              <a:buChar char="Ø"/>
            </a:pPr>
            <a:r>
              <a:rPr lang="en-US" sz="2800" dirty="0"/>
              <a:t>Step 2 : Uploading Data</a:t>
            </a:r>
          </a:p>
          <a:p>
            <a:pPr marL="862013" lvl="1" indent="-461963">
              <a:buFont typeface="Wingdings" pitchFamily="2" charset="2"/>
              <a:buChar char="Ø"/>
            </a:pPr>
            <a:r>
              <a:rPr lang="en-US" sz="2400" b="1" dirty="0"/>
              <a:t>2A: Upload GVX Data</a:t>
            </a:r>
          </a:p>
          <a:p>
            <a:pPr marL="461963" indent="-461963"/>
            <a:r>
              <a:rPr lang="en-US" sz="2800" dirty="0"/>
              <a:t>Step 3 : Session Processing</a:t>
            </a:r>
          </a:p>
          <a:p>
            <a:pPr marL="461963" indent="-461963"/>
            <a:r>
              <a:rPr lang="en-US" sz="2800" dirty="0"/>
              <a:t>Step 4 : Network Adjustment</a:t>
            </a:r>
          </a:p>
        </p:txBody>
      </p:sp>
      <p:sp>
        <p:nvSpPr>
          <p:cNvPr id="4" name="Date Placeholder 3"/>
          <p:cNvSpPr>
            <a:spLocks noGrp="1"/>
          </p:cNvSpPr>
          <p:nvPr>
            <p:ph type="dt" sz="half" idx="10"/>
          </p:nvPr>
        </p:nvSpPr>
        <p:spPr/>
        <p:txBody>
          <a:bodyPr/>
          <a:lstStyle/>
          <a:p>
            <a:pPr>
              <a:defRPr/>
            </a:pPr>
            <a:r>
              <a:rPr lang="en-US"/>
              <a:t>2023-10-16</a:t>
            </a:r>
            <a:endParaRPr lang="en-US" dirty="0"/>
          </a:p>
        </p:txBody>
      </p:sp>
      <p:sp>
        <p:nvSpPr>
          <p:cNvPr id="5" name="Slide Number Placeholder 4"/>
          <p:cNvSpPr>
            <a:spLocks noGrp="1"/>
          </p:cNvSpPr>
          <p:nvPr>
            <p:ph type="sldNum" sz="quarter" idx="12"/>
          </p:nvPr>
        </p:nvSpPr>
        <p:spPr/>
        <p:txBody>
          <a:bodyPr/>
          <a:lstStyle/>
          <a:p>
            <a:pPr>
              <a:defRPr/>
            </a:pPr>
            <a:fld id="{73529DF9-F8E1-4220-8C8F-E52644C5560B}" type="slidenum">
              <a:rPr lang="en-US" smtClean="0"/>
              <a:pPr>
                <a:defRPr/>
              </a:pPr>
              <a:t>2</a:t>
            </a:fld>
            <a:endParaRPr lang="en-US"/>
          </a:p>
        </p:txBody>
      </p:sp>
      <p:sp>
        <p:nvSpPr>
          <p:cNvPr id="6" name="Footer Placeholder 5"/>
          <p:cNvSpPr>
            <a:spLocks noGrp="1"/>
          </p:cNvSpPr>
          <p:nvPr>
            <p:ph type="ftr" sz="quarter" idx="11"/>
          </p:nvPr>
        </p:nvSpPr>
        <p:spPr/>
        <p:txBody>
          <a:bodyPr/>
          <a:lstStyle/>
          <a:p>
            <a:pPr>
              <a:defRPr/>
            </a:pPr>
            <a:r>
              <a:rPr lang="en-US"/>
              <a:t>Step 2 : Uploading GVX Data</a:t>
            </a:r>
            <a:endParaRPr lang="en-US" dirty="0"/>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801783-97A8-5047-5B5A-22B683855A6F}"/>
              </a:ext>
            </a:extLst>
          </p:cNvPr>
          <p:cNvSpPr>
            <a:spLocks noGrp="1"/>
          </p:cNvSpPr>
          <p:nvPr>
            <p:ph type="title"/>
          </p:nvPr>
        </p:nvSpPr>
        <p:spPr/>
        <p:txBody>
          <a:bodyPr/>
          <a:lstStyle/>
          <a:p>
            <a:r>
              <a:rPr lang="en-US" dirty="0"/>
              <a:t>The GVX Screen – middle part</a:t>
            </a:r>
          </a:p>
        </p:txBody>
      </p:sp>
      <p:sp>
        <p:nvSpPr>
          <p:cNvPr id="4" name="Date Placeholder 3">
            <a:extLst>
              <a:ext uri="{FF2B5EF4-FFF2-40B4-BE49-F238E27FC236}">
                <a16:creationId xmlns:a16="http://schemas.microsoft.com/office/drawing/2014/main" id="{3A97E1CB-2D16-2B51-3319-4DD6DB5C7A1B}"/>
              </a:ext>
            </a:extLst>
          </p:cNvPr>
          <p:cNvSpPr>
            <a:spLocks noGrp="1"/>
          </p:cNvSpPr>
          <p:nvPr>
            <p:ph type="dt" sz="half" idx="10"/>
          </p:nvPr>
        </p:nvSpPr>
        <p:spPr/>
        <p:txBody>
          <a:bodyPr/>
          <a:lstStyle/>
          <a:p>
            <a:pPr>
              <a:defRPr/>
            </a:pPr>
            <a:r>
              <a:rPr lang="en-US"/>
              <a:t>2023-10-16</a:t>
            </a:r>
            <a:endParaRPr lang="en-US" dirty="0"/>
          </a:p>
        </p:txBody>
      </p:sp>
      <p:sp>
        <p:nvSpPr>
          <p:cNvPr id="5" name="Footer Placeholder 4">
            <a:extLst>
              <a:ext uri="{FF2B5EF4-FFF2-40B4-BE49-F238E27FC236}">
                <a16:creationId xmlns:a16="http://schemas.microsoft.com/office/drawing/2014/main" id="{F0B00C24-476B-3AF3-91CB-0161F268065E}"/>
              </a:ext>
            </a:extLst>
          </p:cNvPr>
          <p:cNvSpPr>
            <a:spLocks noGrp="1"/>
          </p:cNvSpPr>
          <p:nvPr>
            <p:ph type="ftr" sz="quarter" idx="11"/>
          </p:nvPr>
        </p:nvSpPr>
        <p:spPr/>
        <p:txBody>
          <a:bodyPr/>
          <a:lstStyle/>
          <a:p>
            <a:pPr>
              <a:defRPr/>
            </a:pPr>
            <a:r>
              <a:rPr lang="en-US"/>
              <a:t>Step 2 : Uploading GVX Data</a:t>
            </a:r>
            <a:endParaRPr lang="en-US" dirty="0"/>
          </a:p>
        </p:txBody>
      </p:sp>
      <p:sp>
        <p:nvSpPr>
          <p:cNvPr id="6" name="Slide Number Placeholder 5">
            <a:extLst>
              <a:ext uri="{FF2B5EF4-FFF2-40B4-BE49-F238E27FC236}">
                <a16:creationId xmlns:a16="http://schemas.microsoft.com/office/drawing/2014/main" id="{A3819D4C-9EAF-3FA4-10D7-5730E22D2315}"/>
              </a:ext>
            </a:extLst>
          </p:cNvPr>
          <p:cNvSpPr>
            <a:spLocks noGrp="1"/>
          </p:cNvSpPr>
          <p:nvPr>
            <p:ph type="sldNum" sz="quarter" idx="12"/>
          </p:nvPr>
        </p:nvSpPr>
        <p:spPr/>
        <p:txBody>
          <a:bodyPr/>
          <a:lstStyle/>
          <a:p>
            <a:pPr>
              <a:defRPr/>
            </a:pPr>
            <a:fld id="{73529DF9-F8E1-4220-8C8F-E52644C5560B}" type="slidenum">
              <a:rPr lang="en-US" smtClean="0"/>
              <a:pPr>
                <a:defRPr/>
              </a:pPr>
              <a:t>20</a:t>
            </a:fld>
            <a:endParaRPr lang="en-US"/>
          </a:p>
        </p:txBody>
      </p:sp>
      <p:pic>
        <p:nvPicPr>
          <p:cNvPr id="10" name="Picture 9">
            <a:extLst>
              <a:ext uri="{FF2B5EF4-FFF2-40B4-BE49-F238E27FC236}">
                <a16:creationId xmlns:a16="http://schemas.microsoft.com/office/drawing/2014/main" id="{8418CB7F-3A16-A922-EAC1-2F489A319B7C}"/>
              </a:ext>
            </a:extLst>
          </p:cNvPr>
          <p:cNvPicPr>
            <a:picLocks noChangeAspect="1"/>
          </p:cNvPicPr>
          <p:nvPr/>
        </p:nvPicPr>
        <p:blipFill>
          <a:blip r:embed="rId2"/>
          <a:stretch>
            <a:fillRect/>
          </a:stretch>
        </p:blipFill>
        <p:spPr>
          <a:xfrm>
            <a:off x="0" y="1840230"/>
            <a:ext cx="9144000" cy="1122846"/>
          </a:xfrm>
          <a:prstGeom prst="rect">
            <a:avLst/>
          </a:prstGeom>
        </p:spPr>
      </p:pic>
      <p:sp>
        <p:nvSpPr>
          <p:cNvPr id="11" name="TextBox 10">
            <a:extLst>
              <a:ext uri="{FF2B5EF4-FFF2-40B4-BE49-F238E27FC236}">
                <a16:creationId xmlns:a16="http://schemas.microsoft.com/office/drawing/2014/main" id="{896DBEAA-CEDF-1239-1A51-426407207D4D}"/>
              </a:ext>
            </a:extLst>
          </p:cNvPr>
          <p:cNvSpPr txBox="1"/>
          <p:nvPr/>
        </p:nvSpPr>
        <p:spPr>
          <a:xfrm rot="16200000">
            <a:off x="-341709" y="3725720"/>
            <a:ext cx="1815816" cy="369332"/>
          </a:xfrm>
          <a:prstGeom prst="rect">
            <a:avLst/>
          </a:prstGeom>
          <a:noFill/>
        </p:spPr>
        <p:txBody>
          <a:bodyPr wrap="square" rtlCol="0">
            <a:spAutoFit/>
          </a:bodyPr>
          <a:lstStyle/>
          <a:p>
            <a:pPr algn="r"/>
            <a:r>
              <a:rPr lang="en-US" dirty="0">
                <a:solidFill>
                  <a:srgbClr val="0070C0"/>
                </a:solidFill>
              </a:rPr>
              <a:t>Include/Exclude</a:t>
            </a:r>
          </a:p>
        </p:txBody>
      </p:sp>
      <p:sp>
        <p:nvSpPr>
          <p:cNvPr id="12" name="TextBox 11">
            <a:extLst>
              <a:ext uri="{FF2B5EF4-FFF2-40B4-BE49-F238E27FC236}">
                <a16:creationId xmlns:a16="http://schemas.microsoft.com/office/drawing/2014/main" id="{348E5C64-3C97-54A6-3046-4730600FF49C}"/>
              </a:ext>
            </a:extLst>
          </p:cNvPr>
          <p:cNvSpPr txBox="1"/>
          <p:nvPr/>
        </p:nvSpPr>
        <p:spPr>
          <a:xfrm rot="16200000">
            <a:off x="1325700" y="3725720"/>
            <a:ext cx="1815814" cy="369332"/>
          </a:xfrm>
          <a:prstGeom prst="rect">
            <a:avLst/>
          </a:prstGeom>
          <a:noFill/>
        </p:spPr>
        <p:txBody>
          <a:bodyPr wrap="square" rtlCol="0">
            <a:spAutoFit/>
          </a:bodyPr>
          <a:lstStyle/>
          <a:p>
            <a:pPr algn="r"/>
            <a:r>
              <a:rPr lang="en-US" dirty="0">
                <a:solidFill>
                  <a:srgbClr val="0070C0"/>
                </a:solidFill>
              </a:rPr>
              <a:t>Antenna Type</a:t>
            </a:r>
          </a:p>
        </p:txBody>
      </p:sp>
      <p:sp>
        <p:nvSpPr>
          <p:cNvPr id="13" name="TextBox 12">
            <a:extLst>
              <a:ext uri="{FF2B5EF4-FFF2-40B4-BE49-F238E27FC236}">
                <a16:creationId xmlns:a16="http://schemas.microsoft.com/office/drawing/2014/main" id="{76A02461-7F98-0293-CD07-BBAE5C4BAE1E}"/>
              </a:ext>
            </a:extLst>
          </p:cNvPr>
          <p:cNvSpPr txBox="1"/>
          <p:nvPr/>
        </p:nvSpPr>
        <p:spPr>
          <a:xfrm rot="16200000">
            <a:off x="1897730" y="3725719"/>
            <a:ext cx="1815817" cy="369332"/>
          </a:xfrm>
          <a:prstGeom prst="rect">
            <a:avLst/>
          </a:prstGeom>
          <a:noFill/>
        </p:spPr>
        <p:txBody>
          <a:bodyPr wrap="square" rtlCol="0">
            <a:spAutoFit/>
          </a:bodyPr>
          <a:lstStyle/>
          <a:p>
            <a:pPr algn="r"/>
            <a:r>
              <a:rPr lang="en-US" dirty="0">
                <a:solidFill>
                  <a:srgbClr val="0070C0"/>
                </a:solidFill>
              </a:rPr>
              <a:t>Antenna Height</a:t>
            </a:r>
          </a:p>
        </p:txBody>
      </p:sp>
      <p:sp>
        <p:nvSpPr>
          <p:cNvPr id="14" name="TextBox 13">
            <a:extLst>
              <a:ext uri="{FF2B5EF4-FFF2-40B4-BE49-F238E27FC236}">
                <a16:creationId xmlns:a16="http://schemas.microsoft.com/office/drawing/2014/main" id="{508E7F83-A9CF-9A94-A4A3-DC50A33F6DF1}"/>
              </a:ext>
            </a:extLst>
          </p:cNvPr>
          <p:cNvSpPr txBox="1"/>
          <p:nvPr/>
        </p:nvSpPr>
        <p:spPr>
          <a:xfrm rot="16200000">
            <a:off x="4238247" y="3872708"/>
            <a:ext cx="2109796" cy="369332"/>
          </a:xfrm>
          <a:prstGeom prst="rect">
            <a:avLst/>
          </a:prstGeom>
          <a:noFill/>
        </p:spPr>
        <p:txBody>
          <a:bodyPr wrap="square" rtlCol="0">
            <a:spAutoFit/>
          </a:bodyPr>
          <a:lstStyle/>
          <a:p>
            <a:pPr algn="r"/>
            <a:r>
              <a:rPr lang="en-US" dirty="0">
                <a:solidFill>
                  <a:srgbClr val="0070C0"/>
                </a:solidFill>
              </a:rPr>
              <a:t>Standard Error (N)</a:t>
            </a:r>
          </a:p>
        </p:txBody>
      </p:sp>
      <p:sp>
        <p:nvSpPr>
          <p:cNvPr id="3" name="TextBox 2">
            <a:extLst>
              <a:ext uri="{FF2B5EF4-FFF2-40B4-BE49-F238E27FC236}">
                <a16:creationId xmlns:a16="http://schemas.microsoft.com/office/drawing/2014/main" id="{FBB5EA51-2B91-D041-38D0-33AEBC3AA5F0}"/>
              </a:ext>
            </a:extLst>
          </p:cNvPr>
          <p:cNvSpPr txBox="1"/>
          <p:nvPr/>
        </p:nvSpPr>
        <p:spPr>
          <a:xfrm rot="16200000">
            <a:off x="4544903" y="3872708"/>
            <a:ext cx="2109792" cy="369332"/>
          </a:xfrm>
          <a:prstGeom prst="rect">
            <a:avLst/>
          </a:prstGeom>
          <a:noFill/>
        </p:spPr>
        <p:txBody>
          <a:bodyPr wrap="square" rtlCol="0">
            <a:spAutoFit/>
          </a:bodyPr>
          <a:lstStyle/>
          <a:p>
            <a:pPr algn="r"/>
            <a:r>
              <a:rPr lang="en-US" dirty="0">
                <a:solidFill>
                  <a:srgbClr val="0070C0"/>
                </a:solidFill>
              </a:rPr>
              <a:t>Standard Error (E)</a:t>
            </a:r>
          </a:p>
        </p:txBody>
      </p:sp>
      <p:sp>
        <p:nvSpPr>
          <p:cNvPr id="7" name="TextBox 6">
            <a:extLst>
              <a:ext uri="{FF2B5EF4-FFF2-40B4-BE49-F238E27FC236}">
                <a16:creationId xmlns:a16="http://schemas.microsoft.com/office/drawing/2014/main" id="{64B64CFF-EDDC-9EFB-D1F5-BBAEA8BF1189}"/>
              </a:ext>
            </a:extLst>
          </p:cNvPr>
          <p:cNvSpPr txBox="1"/>
          <p:nvPr/>
        </p:nvSpPr>
        <p:spPr>
          <a:xfrm rot="16200000">
            <a:off x="4851557" y="3872710"/>
            <a:ext cx="2109792" cy="369332"/>
          </a:xfrm>
          <a:prstGeom prst="rect">
            <a:avLst/>
          </a:prstGeom>
          <a:noFill/>
        </p:spPr>
        <p:txBody>
          <a:bodyPr wrap="square" rtlCol="0">
            <a:spAutoFit/>
          </a:bodyPr>
          <a:lstStyle/>
          <a:p>
            <a:pPr algn="r"/>
            <a:r>
              <a:rPr lang="en-US" dirty="0">
                <a:solidFill>
                  <a:srgbClr val="0070C0"/>
                </a:solidFill>
              </a:rPr>
              <a:t>Standard Error (U)</a:t>
            </a:r>
          </a:p>
        </p:txBody>
      </p:sp>
    </p:spTree>
    <p:extLst>
      <p:ext uri="{BB962C8B-B14F-4D97-AF65-F5344CB8AC3E}">
        <p14:creationId xmlns:p14="http://schemas.microsoft.com/office/powerpoint/2010/main" val="342269734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801783-97A8-5047-5B5A-22B683855A6F}"/>
              </a:ext>
            </a:extLst>
          </p:cNvPr>
          <p:cNvSpPr>
            <a:spLocks noGrp="1"/>
          </p:cNvSpPr>
          <p:nvPr>
            <p:ph type="title"/>
          </p:nvPr>
        </p:nvSpPr>
        <p:spPr/>
        <p:txBody>
          <a:bodyPr/>
          <a:lstStyle/>
          <a:p>
            <a:r>
              <a:rPr lang="en-US" dirty="0"/>
              <a:t>GVX Vector Screen – bottom part</a:t>
            </a:r>
          </a:p>
        </p:txBody>
      </p:sp>
      <p:sp>
        <p:nvSpPr>
          <p:cNvPr id="4" name="Date Placeholder 3">
            <a:extLst>
              <a:ext uri="{FF2B5EF4-FFF2-40B4-BE49-F238E27FC236}">
                <a16:creationId xmlns:a16="http://schemas.microsoft.com/office/drawing/2014/main" id="{3A97E1CB-2D16-2B51-3319-4DD6DB5C7A1B}"/>
              </a:ext>
            </a:extLst>
          </p:cNvPr>
          <p:cNvSpPr>
            <a:spLocks noGrp="1"/>
          </p:cNvSpPr>
          <p:nvPr>
            <p:ph type="dt" sz="half" idx="10"/>
          </p:nvPr>
        </p:nvSpPr>
        <p:spPr/>
        <p:txBody>
          <a:bodyPr/>
          <a:lstStyle/>
          <a:p>
            <a:pPr>
              <a:defRPr/>
            </a:pPr>
            <a:r>
              <a:rPr lang="en-US"/>
              <a:t>2023-10-16</a:t>
            </a:r>
            <a:endParaRPr lang="en-US" dirty="0"/>
          </a:p>
        </p:txBody>
      </p:sp>
      <p:sp>
        <p:nvSpPr>
          <p:cNvPr id="5" name="Footer Placeholder 4">
            <a:extLst>
              <a:ext uri="{FF2B5EF4-FFF2-40B4-BE49-F238E27FC236}">
                <a16:creationId xmlns:a16="http://schemas.microsoft.com/office/drawing/2014/main" id="{F0B00C24-476B-3AF3-91CB-0161F268065E}"/>
              </a:ext>
            </a:extLst>
          </p:cNvPr>
          <p:cNvSpPr>
            <a:spLocks noGrp="1"/>
          </p:cNvSpPr>
          <p:nvPr>
            <p:ph type="ftr" sz="quarter" idx="11"/>
          </p:nvPr>
        </p:nvSpPr>
        <p:spPr/>
        <p:txBody>
          <a:bodyPr/>
          <a:lstStyle/>
          <a:p>
            <a:pPr>
              <a:defRPr/>
            </a:pPr>
            <a:r>
              <a:rPr lang="en-US"/>
              <a:t>Step 2 : Uploading GVX Data</a:t>
            </a:r>
            <a:endParaRPr lang="en-US" dirty="0"/>
          </a:p>
        </p:txBody>
      </p:sp>
      <p:sp>
        <p:nvSpPr>
          <p:cNvPr id="6" name="Slide Number Placeholder 5">
            <a:extLst>
              <a:ext uri="{FF2B5EF4-FFF2-40B4-BE49-F238E27FC236}">
                <a16:creationId xmlns:a16="http://schemas.microsoft.com/office/drawing/2014/main" id="{A3819D4C-9EAF-3FA4-10D7-5730E22D2315}"/>
              </a:ext>
            </a:extLst>
          </p:cNvPr>
          <p:cNvSpPr>
            <a:spLocks noGrp="1"/>
          </p:cNvSpPr>
          <p:nvPr>
            <p:ph type="sldNum" sz="quarter" idx="12"/>
          </p:nvPr>
        </p:nvSpPr>
        <p:spPr/>
        <p:txBody>
          <a:bodyPr/>
          <a:lstStyle/>
          <a:p>
            <a:pPr>
              <a:defRPr/>
            </a:pPr>
            <a:fld id="{73529DF9-F8E1-4220-8C8F-E52644C5560B}" type="slidenum">
              <a:rPr lang="en-US" smtClean="0"/>
              <a:pPr>
                <a:defRPr/>
              </a:pPr>
              <a:t>21</a:t>
            </a:fld>
            <a:endParaRPr lang="en-US"/>
          </a:p>
        </p:txBody>
      </p:sp>
      <p:pic>
        <p:nvPicPr>
          <p:cNvPr id="8" name="Picture 7">
            <a:extLst>
              <a:ext uri="{FF2B5EF4-FFF2-40B4-BE49-F238E27FC236}">
                <a16:creationId xmlns:a16="http://schemas.microsoft.com/office/drawing/2014/main" id="{F5786B00-9935-19C3-965C-7ED56E28C8FC}"/>
              </a:ext>
            </a:extLst>
          </p:cNvPr>
          <p:cNvPicPr>
            <a:picLocks noChangeAspect="1"/>
          </p:cNvPicPr>
          <p:nvPr/>
        </p:nvPicPr>
        <p:blipFill>
          <a:blip r:embed="rId2"/>
          <a:stretch>
            <a:fillRect/>
          </a:stretch>
        </p:blipFill>
        <p:spPr>
          <a:xfrm>
            <a:off x="798576" y="1405030"/>
            <a:ext cx="7888224" cy="4951320"/>
          </a:xfrm>
          <a:prstGeom prst="rect">
            <a:avLst/>
          </a:prstGeom>
        </p:spPr>
      </p:pic>
    </p:spTree>
    <p:extLst>
      <p:ext uri="{BB962C8B-B14F-4D97-AF65-F5344CB8AC3E}">
        <p14:creationId xmlns:p14="http://schemas.microsoft.com/office/powerpoint/2010/main" val="194830671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801783-97A8-5047-5B5A-22B683855A6F}"/>
              </a:ext>
            </a:extLst>
          </p:cNvPr>
          <p:cNvSpPr>
            <a:spLocks noGrp="1"/>
          </p:cNvSpPr>
          <p:nvPr>
            <p:ph type="title"/>
          </p:nvPr>
        </p:nvSpPr>
        <p:spPr/>
        <p:txBody>
          <a:bodyPr/>
          <a:lstStyle/>
          <a:p>
            <a:r>
              <a:rPr lang="en-US" dirty="0"/>
              <a:t>QA/QC of the GVX Vectors</a:t>
            </a:r>
          </a:p>
        </p:txBody>
      </p:sp>
      <p:sp>
        <p:nvSpPr>
          <p:cNvPr id="3" name="Content Placeholder 2">
            <a:extLst>
              <a:ext uri="{FF2B5EF4-FFF2-40B4-BE49-F238E27FC236}">
                <a16:creationId xmlns:a16="http://schemas.microsoft.com/office/drawing/2014/main" id="{0A76BB47-26DB-38D3-340F-5B331C892DBE}"/>
              </a:ext>
            </a:extLst>
          </p:cNvPr>
          <p:cNvSpPr>
            <a:spLocks noGrp="1"/>
          </p:cNvSpPr>
          <p:nvPr>
            <p:ph idx="1"/>
          </p:nvPr>
        </p:nvSpPr>
        <p:spPr/>
        <p:txBody>
          <a:bodyPr/>
          <a:lstStyle/>
          <a:p>
            <a:r>
              <a:rPr lang="en-US" dirty="0"/>
              <a:t>There is not much that can be done at this step to verify the GVX vectors.</a:t>
            </a:r>
          </a:p>
          <a:p>
            <a:r>
              <a:rPr lang="en-US" dirty="0"/>
              <a:t>That should have been done before the GVX was uploaded.</a:t>
            </a:r>
          </a:p>
          <a:p>
            <a:r>
              <a:rPr lang="en-US" dirty="0"/>
              <a:t>What can be done is to look at each row in the GVX Vector Table</a:t>
            </a:r>
          </a:p>
          <a:p>
            <a:pPr lvl="1"/>
            <a:r>
              <a:rPr lang="en-US" sz="2000" i="1" dirty="0"/>
              <a:t>Look at Antenna Type and ARP Height (should match Field Logs)</a:t>
            </a:r>
          </a:p>
          <a:p>
            <a:pPr lvl="1"/>
            <a:r>
              <a:rPr lang="en-US" sz="2000" i="1" dirty="0"/>
              <a:t>Look at Standard Errors (should be small, similar, and less than Project Preferences)</a:t>
            </a:r>
          </a:p>
          <a:p>
            <a:pPr lvl="1"/>
            <a:r>
              <a:rPr lang="en-US" sz="2000" i="1" dirty="0"/>
              <a:t>Look at Plots (scatter among points, error bars, outliers)</a:t>
            </a:r>
          </a:p>
          <a:p>
            <a:pPr lvl="1"/>
            <a:endParaRPr lang="en-US" dirty="0"/>
          </a:p>
        </p:txBody>
      </p:sp>
      <p:sp>
        <p:nvSpPr>
          <p:cNvPr id="4" name="Date Placeholder 3">
            <a:extLst>
              <a:ext uri="{FF2B5EF4-FFF2-40B4-BE49-F238E27FC236}">
                <a16:creationId xmlns:a16="http://schemas.microsoft.com/office/drawing/2014/main" id="{3A97E1CB-2D16-2B51-3319-4DD6DB5C7A1B}"/>
              </a:ext>
            </a:extLst>
          </p:cNvPr>
          <p:cNvSpPr>
            <a:spLocks noGrp="1"/>
          </p:cNvSpPr>
          <p:nvPr>
            <p:ph type="dt" sz="half" idx="10"/>
          </p:nvPr>
        </p:nvSpPr>
        <p:spPr/>
        <p:txBody>
          <a:bodyPr/>
          <a:lstStyle/>
          <a:p>
            <a:pPr>
              <a:defRPr/>
            </a:pPr>
            <a:r>
              <a:rPr lang="en-US"/>
              <a:t>2023-10-16</a:t>
            </a:r>
            <a:endParaRPr lang="en-US" dirty="0"/>
          </a:p>
        </p:txBody>
      </p:sp>
      <p:sp>
        <p:nvSpPr>
          <p:cNvPr id="5" name="Footer Placeholder 4">
            <a:extLst>
              <a:ext uri="{FF2B5EF4-FFF2-40B4-BE49-F238E27FC236}">
                <a16:creationId xmlns:a16="http://schemas.microsoft.com/office/drawing/2014/main" id="{F0B00C24-476B-3AF3-91CB-0161F268065E}"/>
              </a:ext>
            </a:extLst>
          </p:cNvPr>
          <p:cNvSpPr>
            <a:spLocks noGrp="1"/>
          </p:cNvSpPr>
          <p:nvPr>
            <p:ph type="ftr" sz="quarter" idx="11"/>
          </p:nvPr>
        </p:nvSpPr>
        <p:spPr/>
        <p:txBody>
          <a:bodyPr/>
          <a:lstStyle/>
          <a:p>
            <a:pPr>
              <a:defRPr/>
            </a:pPr>
            <a:r>
              <a:rPr lang="en-US"/>
              <a:t>Step 2 : Uploading GVX Data</a:t>
            </a:r>
            <a:endParaRPr lang="en-US" dirty="0"/>
          </a:p>
        </p:txBody>
      </p:sp>
      <p:sp>
        <p:nvSpPr>
          <p:cNvPr id="6" name="Slide Number Placeholder 5">
            <a:extLst>
              <a:ext uri="{FF2B5EF4-FFF2-40B4-BE49-F238E27FC236}">
                <a16:creationId xmlns:a16="http://schemas.microsoft.com/office/drawing/2014/main" id="{A3819D4C-9EAF-3FA4-10D7-5730E22D2315}"/>
              </a:ext>
            </a:extLst>
          </p:cNvPr>
          <p:cNvSpPr>
            <a:spLocks noGrp="1"/>
          </p:cNvSpPr>
          <p:nvPr>
            <p:ph type="sldNum" sz="quarter" idx="12"/>
          </p:nvPr>
        </p:nvSpPr>
        <p:spPr/>
        <p:txBody>
          <a:bodyPr/>
          <a:lstStyle/>
          <a:p>
            <a:pPr>
              <a:defRPr/>
            </a:pPr>
            <a:fld id="{73529DF9-F8E1-4220-8C8F-E52644C5560B}" type="slidenum">
              <a:rPr lang="en-US" smtClean="0"/>
              <a:pPr>
                <a:defRPr/>
              </a:pPr>
              <a:t>22</a:t>
            </a:fld>
            <a:endParaRPr lang="en-US"/>
          </a:p>
        </p:txBody>
      </p:sp>
    </p:spTree>
    <p:extLst>
      <p:ext uri="{BB962C8B-B14F-4D97-AF65-F5344CB8AC3E}">
        <p14:creationId xmlns:p14="http://schemas.microsoft.com/office/powerpoint/2010/main" val="74164518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801783-97A8-5047-5B5A-22B683855A6F}"/>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0A76BB47-26DB-38D3-340F-5B331C892DBE}"/>
              </a:ext>
            </a:extLst>
          </p:cNvPr>
          <p:cNvSpPr>
            <a:spLocks noGrp="1"/>
          </p:cNvSpPr>
          <p:nvPr>
            <p:ph idx="1"/>
          </p:nvPr>
        </p:nvSpPr>
        <p:spPr/>
        <p:txBody>
          <a:bodyPr/>
          <a:lstStyle/>
          <a:p>
            <a:endParaRPr lang="en-US"/>
          </a:p>
        </p:txBody>
      </p:sp>
      <p:sp>
        <p:nvSpPr>
          <p:cNvPr id="4" name="Date Placeholder 3">
            <a:extLst>
              <a:ext uri="{FF2B5EF4-FFF2-40B4-BE49-F238E27FC236}">
                <a16:creationId xmlns:a16="http://schemas.microsoft.com/office/drawing/2014/main" id="{3A97E1CB-2D16-2B51-3319-4DD6DB5C7A1B}"/>
              </a:ext>
            </a:extLst>
          </p:cNvPr>
          <p:cNvSpPr>
            <a:spLocks noGrp="1"/>
          </p:cNvSpPr>
          <p:nvPr>
            <p:ph type="dt" sz="half" idx="10"/>
          </p:nvPr>
        </p:nvSpPr>
        <p:spPr/>
        <p:txBody>
          <a:bodyPr/>
          <a:lstStyle/>
          <a:p>
            <a:pPr>
              <a:defRPr/>
            </a:pPr>
            <a:r>
              <a:rPr lang="en-US"/>
              <a:t>2023-10-16</a:t>
            </a:r>
            <a:endParaRPr lang="en-US" dirty="0"/>
          </a:p>
        </p:txBody>
      </p:sp>
      <p:sp>
        <p:nvSpPr>
          <p:cNvPr id="5" name="Footer Placeholder 4">
            <a:extLst>
              <a:ext uri="{FF2B5EF4-FFF2-40B4-BE49-F238E27FC236}">
                <a16:creationId xmlns:a16="http://schemas.microsoft.com/office/drawing/2014/main" id="{F0B00C24-476B-3AF3-91CB-0161F268065E}"/>
              </a:ext>
            </a:extLst>
          </p:cNvPr>
          <p:cNvSpPr>
            <a:spLocks noGrp="1"/>
          </p:cNvSpPr>
          <p:nvPr>
            <p:ph type="ftr" sz="quarter" idx="11"/>
          </p:nvPr>
        </p:nvSpPr>
        <p:spPr/>
        <p:txBody>
          <a:bodyPr/>
          <a:lstStyle/>
          <a:p>
            <a:pPr>
              <a:defRPr/>
            </a:pPr>
            <a:r>
              <a:rPr lang="en-US"/>
              <a:t>Step 2 : Uploading GVX Data</a:t>
            </a:r>
            <a:endParaRPr lang="en-US" dirty="0"/>
          </a:p>
        </p:txBody>
      </p:sp>
      <p:sp>
        <p:nvSpPr>
          <p:cNvPr id="6" name="Slide Number Placeholder 5">
            <a:extLst>
              <a:ext uri="{FF2B5EF4-FFF2-40B4-BE49-F238E27FC236}">
                <a16:creationId xmlns:a16="http://schemas.microsoft.com/office/drawing/2014/main" id="{A3819D4C-9EAF-3FA4-10D7-5730E22D2315}"/>
              </a:ext>
            </a:extLst>
          </p:cNvPr>
          <p:cNvSpPr>
            <a:spLocks noGrp="1"/>
          </p:cNvSpPr>
          <p:nvPr>
            <p:ph type="sldNum" sz="quarter" idx="12"/>
          </p:nvPr>
        </p:nvSpPr>
        <p:spPr/>
        <p:txBody>
          <a:bodyPr/>
          <a:lstStyle/>
          <a:p>
            <a:pPr>
              <a:defRPr/>
            </a:pPr>
            <a:fld id="{73529DF9-F8E1-4220-8C8F-E52644C5560B}" type="slidenum">
              <a:rPr lang="en-US" smtClean="0"/>
              <a:pPr>
                <a:defRPr/>
              </a:pPr>
              <a:t>23</a:t>
            </a:fld>
            <a:endParaRPr lang="en-US"/>
          </a:p>
        </p:txBody>
      </p:sp>
      <p:pic>
        <p:nvPicPr>
          <p:cNvPr id="8" name="Picture 7">
            <a:extLst>
              <a:ext uri="{FF2B5EF4-FFF2-40B4-BE49-F238E27FC236}">
                <a16:creationId xmlns:a16="http://schemas.microsoft.com/office/drawing/2014/main" id="{CF99BDE0-877D-70FC-3081-859D57428BB7}"/>
              </a:ext>
            </a:extLst>
          </p:cNvPr>
          <p:cNvPicPr>
            <a:picLocks noChangeAspect="1"/>
          </p:cNvPicPr>
          <p:nvPr/>
        </p:nvPicPr>
        <p:blipFill>
          <a:blip r:embed="rId2"/>
          <a:stretch>
            <a:fillRect/>
          </a:stretch>
        </p:blipFill>
        <p:spPr>
          <a:xfrm>
            <a:off x="258097" y="0"/>
            <a:ext cx="8627806" cy="6858000"/>
          </a:xfrm>
          <a:prstGeom prst="rect">
            <a:avLst/>
          </a:prstGeom>
        </p:spPr>
      </p:pic>
      <p:sp>
        <p:nvSpPr>
          <p:cNvPr id="9" name="Rectangle 8">
            <a:extLst>
              <a:ext uri="{FF2B5EF4-FFF2-40B4-BE49-F238E27FC236}">
                <a16:creationId xmlns:a16="http://schemas.microsoft.com/office/drawing/2014/main" id="{F7D3221E-1ACA-95C9-2C20-54CCE7A781BB}"/>
              </a:ext>
            </a:extLst>
          </p:cNvPr>
          <p:cNvSpPr/>
          <p:nvPr/>
        </p:nvSpPr>
        <p:spPr>
          <a:xfrm>
            <a:off x="2339341" y="640080"/>
            <a:ext cx="975359" cy="708660"/>
          </a:xfrm>
          <a:prstGeom prst="rect">
            <a:avLst/>
          </a:prstGeom>
          <a:solidFill>
            <a:srgbClr val="FF0000">
              <a:alpha val="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49C213A4-BED0-87C3-BBF8-04429D3FD9A4}"/>
              </a:ext>
            </a:extLst>
          </p:cNvPr>
          <p:cNvSpPr/>
          <p:nvPr/>
        </p:nvSpPr>
        <p:spPr>
          <a:xfrm>
            <a:off x="5196843" y="640080"/>
            <a:ext cx="876299" cy="708660"/>
          </a:xfrm>
          <a:prstGeom prst="rect">
            <a:avLst/>
          </a:prstGeom>
          <a:solidFill>
            <a:srgbClr val="FF0000">
              <a:alpha val="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C498C8D8-36BA-089E-A627-15E72EDC634A}"/>
              </a:ext>
            </a:extLst>
          </p:cNvPr>
          <p:cNvSpPr txBox="1"/>
          <p:nvPr/>
        </p:nvSpPr>
        <p:spPr>
          <a:xfrm>
            <a:off x="3571875" y="18653"/>
            <a:ext cx="2000249" cy="369332"/>
          </a:xfrm>
          <a:prstGeom prst="rect">
            <a:avLst/>
          </a:prstGeom>
          <a:solidFill>
            <a:schemeClr val="bg1"/>
          </a:solidFill>
          <a:ln w="25400">
            <a:solidFill>
              <a:schemeClr val="accent1">
                <a:shade val="50000"/>
              </a:schemeClr>
            </a:solidFill>
          </a:ln>
        </p:spPr>
        <p:txBody>
          <a:bodyPr wrap="square" rtlCol="0">
            <a:spAutoFit/>
          </a:bodyPr>
          <a:lstStyle/>
          <a:p>
            <a:pPr algn="ctr"/>
            <a:r>
              <a:rPr lang="en-US" dirty="0">
                <a:solidFill>
                  <a:srgbClr val="0070C0"/>
                </a:solidFill>
              </a:rPr>
              <a:t>863F to WLP2</a:t>
            </a:r>
          </a:p>
        </p:txBody>
      </p:sp>
    </p:spTree>
    <p:extLst>
      <p:ext uri="{BB962C8B-B14F-4D97-AF65-F5344CB8AC3E}">
        <p14:creationId xmlns:p14="http://schemas.microsoft.com/office/powerpoint/2010/main" val="209949271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801783-97A8-5047-5B5A-22B683855A6F}"/>
              </a:ext>
            </a:extLst>
          </p:cNvPr>
          <p:cNvSpPr>
            <a:spLocks noGrp="1"/>
          </p:cNvSpPr>
          <p:nvPr>
            <p:ph type="title"/>
          </p:nvPr>
        </p:nvSpPr>
        <p:spPr/>
        <p:txBody>
          <a:bodyPr/>
          <a:lstStyle/>
          <a:p>
            <a:endParaRPr lang="en-US" dirty="0"/>
          </a:p>
        </p:txBody>
      </p:sp>
      <p:sp>
        <p:nvSpPr>
          <p:cNvPr id="4" name="Date Placeholder 3">
            <a:extLst>
              <a:ext uri="{FF2B5EF4-FFF2-40B4-BE49-F238E27FC236}">
                <a16:creationId xmlns:a16="http://schemas.microsoft.com/office/drawing/2014/main" id="{3A97E1CB-2D16-2B51-3319-4DD6DB5C7A1B}"/>
              </a:ext>
            </a:extLst>
          </p:cNvPr>
          <p:cNvSpPr>
            <a:spLocks noGrp="1"/>
          </p:cNvSpPr>
          <p:nvPr>
            <p:ph type="dt" sz="half" idx="10"/>
          </p:nvPr>
        </p:nvSpPr>
        <p:spPr/>
        <p:txBody>
          <a:bodyPr/>
          <a:lstStyle/>
          <a:p>
            <a:pPr>
              <a:defRPr/>
            </a:pPr>
            <a:r>
              <a:rPr lang="en-US"/>
              <a:t>2023-10-16</a:t>
            </a:r>
            <a:endParaRPr lang="en-US" dirty="0"/>
          </a:p>
        </p:txBody>
      </p:sp>
      <p:sp>
        <p:nvSpPr>
          <p:cNvPr id="5" name="Footer Placeholder 4">
            <a:extLst>
              <a:ext uri="{FF2B5EF4-FFF2-40B4-BE49-F238E27FC236}">
                <a16:creationId xmlns:a16="http://schemas.microsoft.com/office/drawing/2014/main" id="{F0B00C24-476B-3AF3-91CB-0161F268065E}"/>
              </a:ext>
            </a:extLst>
          </p:cNvPr>
          <p:cNvSpPr>
            <a:spLocks noGrp="1"/>
          </p:cNvSpPr>
          <p:nvPr>
            <p:ph type="ftr" sz="quarter" idx="11"/>
          </p:nvPr>
        </p:nvSpPr>
        <p:spPr/>
        <p:txBody>
          <a:bodyPr/>
          <a:lstStyle/>
          <a:p>
            <a:pPr>
              <a:defRPr/>
            </a:pPr>
            <a:r>
              <a:rPr lang="en-US"/>
              <a:t>Step 2 : Uploading GVX Data</a:t>
            </a:r>
            <a:endParaRPr lang="en-US" dirty="0"/>
          </a:p>
        </p:txBody>
      </p:sp>
      <p:sp>
        <p:nvSpPr>
          <p:cNvPr id="6" name="Slide Number Placeholder 5">
            <a:extLst>
              <a:ext uri="{FF2B5EF4-FFF2-40B4-BE49-F238E27FC236}">
                <a16:creationId xmlns:a16="http://schemas.microsoft.com/office/drawing/2014/main" id="{A3819D4C-9EAF-3FA4-10D7-5730E22D2315}"/>
              </a:ext>
            </a:extLst>
          </p:cNvPr>
          <p:cNvSpPr>
            <a:spLocks noGrp="1"/>
          </p:cNvSpPr>
          <p:nvPr>
            <p:ph type="sldNum" sz="quarter" idx="12"/>
          </p:nvPr>
        </p:nvSpPr>
        <p:spPr/>
        <p:txBody>
          <a:bodyPr/>
          <a:lstStyle/>
          <a:p>
            <a:pPr>
              <a:defRPr/>
            </a:pPr>
            <a:fld id="{73529DF9-F8E1-4220-8C8F-E52644C5560B}" type="slidenum">
              <a:rPr lang="en-US" smtClean="0"/>
              <a:pPr>
                <a:defRPr/>
              </a:pPr>
              <a:t>24</a:t>
            </a:fld>
            <a:endParaRPr lang="en-US"/>
          </a:p>
        </p:txBody>
      </p:sp>
      <p:pic>
        <p:nvPicPr>
          <p:cNvPr id="12" name="Picture 11">
            <a:extLst>
              <a:ext uri="{FF2B5EF4-FFF2-40B4-BE49-F238E27FC236}">
                <a16:creationId xmlns:a16="http://schemas.microsoft.com/office/drawing/2014/main" id="{6B52966D-6974-C5FB-124D-AA4EA53805C9}"/>
              </a:ext>
            </a:extLst>
          </p:cNvPr>
          <p:cNvPicPr>
            <a:picLocks noChangeAspect="1"/>
          </p:cNvPicPr>
          <p:nvPr/>
        </p:nvPicPr>
        <p:blipFill>
          <a:blip r:embed="rId2"/>
          <a:stretch>
            <a:fillRect/>
          </a:stretch>
        </p:blipFill>
        <p:spPr>
          <a:xfrm>
            <a:off x="258097" y="0"/>
            <a:ext cx="8627806" cy="6858000"/>
          </a:xfrm>
          <a:prstGeom prst="rect">
            <a:avLst/>
          </a:prstGeom>
        </p:spPr>
      </p:pic>
      <p:sp>
        <p:nvSpPr>
          <p:cNvPr id="13" name="TextBox 12">
            <a:extLst>
              <a:ext uri="{FF2B5EF4-FFF2-40B4-BE49-F238E27FC236}">
                <a16:creationId xmlns:a16="http://schemas.microsoft.com/office/drawing/2014/main" id="{DAAE2FDC-4248-1415-B065-4DA172DE89D0}"/>
              </a:ext>
            </a:extLst>
          </p:cNvPr>
          <p:cNvSpPr txBox="1"/>
          <p:nvPr/>
        </p:nvSpPr>
        <p:spPr>
          <a:xfrm>
            <a:off x="3571875" y="18653"/>
            <a:ext cx="2000249" cy="369332"/>
          </a:xfrm>
          <a:prstGeom prst="rect">
            <a:avLst/>
          </a:prstGeom>
          <a:solidFill>
            <a:schemeClr val="bg1"/>
          </a:solidFill>
          <a:ln w="25400">
            <a:solidFill>
              <a:schemeClr val="accent1">
                <a:shade val="50000"/>
              </a:schemeClr>
            </a:solidFill>
          </a:ln>
        </p:spPr>
        <p:txBody>
          <a:bodyPr wrap="square" rtlCol="0">
            <a:spAutoFit/>
          </a:bodyPr>
          <a:lstStyle/>
          <a:p>
            <a:pPr algn="ctr"/>
            <a:r>
              <a:rPr lang="en-US" dirty="0">
                <a:solidFill>
                  <a:srgbClr val="0070C0"/>
                </a:solidFill>
              </a:rPr>
              <a:t>BRMR to WLP2</a:t>
            </a:r>
          </a:p>
        </p:txBody>
      </p:sp>
      <p:sp>
        <p:nvSpPr>
          <p:cNvPr id="16" name="Rectangle 15">
            <a:extLst>
              <a:ext uri="{FF2B5EF4-FFF2-40B4-BE49-F238E27FC236}">
                <a16:creationId xmlns:a16="http://schemas.microsoft.com/office/drawing/2014/main" id="{C4E29F47-B9D8-1FAE-5E63-17CFA7645135}"/>
              </a:ext>
            </a:extLst>
          </p:cNvPr>
          <p:cNvSpPr/>
          <p:nvPr/>
        </p:nvSpPr>
        <p:spPr>
          <a:xfrm>
            <a:off x="2339341" y="292100"/>
            <a:ext cx="975359" cy="1056640"/>
          </a:xfrm>
          <a:prstGeom prst="rect">
            <a:avLst/>
          </a:prstGeom>
          <a:solidFill>
            <a:srgbClr val="FF0000">
              <a:alpha val="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1CA8DC04-9FF3-953A-9B6A-BAC3ECFB44A6}"/>
              </a:ext>
            </a:extLst>
          </p:cNvPr>
          <p:cNvSpPr/>
          <p:nvPr/>
        </p:nvSpPr>
        <p:spPr>
          <a:xfrm>
            <a:off x="5196843" y="292100"/>
            <a:ext cx="876299" cy="1056640"/>
          </a:xfrm>
          <a:prstGeom prst="rect">
            <a:avLst/>
          </a:prstGeom>
          <a:solidFill>
            <a:srgbClr val="FF0000">
              <a:alpha val="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7742217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B1C97B-5DD5-FED4-4B47-22748B15A983}"/>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684F2BD1-8E56-6605-1E64-4F88EF3D873F}"/>
              </a:ext>
            </a:extLst>
          </p:cNvPr>
          <p:cNvSpPr>
            <a:spLocks noGrp="1"/>
          </p:cNvSpPr>
          <p:nvPr>
            <p:ph idx="1"/>
          </p:nvPr>
        </p:nvSpPr>
        <p:spPr/>
        <p:txBody>
          <a:bodyPr/>
          <a:lstStyle/>
          <a:p>
            <a:endParaRPr lang="en-US"/>
          </a:p>
        </p:txBody>
      </p:sp>
      <p:sp>
        <p:nvSpPr>
          <p:cNvPr id="4" name="Date Placeholder 3">
            <a:extLst>
              <a:ext uri="{FF2B5EF4-FFF2-40B4-BE49-F238E27FC236}">
                <a16:creationId xmlns:a16="http://schemas.microsoft.com/office/drawing/2014/main" id="{D23218BC-8B50-EA9A-59D5-401CEDCB5EED}"/>
              </a:ext>
            </a:extLst>
          </p:cNvPr>
          <p:cNvSpPr>
            <a:spLocks noGrp="1"/>
          </p:cNvSpPr>
          <p:nvPr>
            <p:ph type="dt" sz="half" idx="10"/>
          </p:nvPr>
        </p:nvSpPr>
        <p:spPr/>
        <p:txBody>
          <a:bodyPr/>
          <a:lstStyle/>
          <a:p>
            <a:pPr>
              <a:defRPr/>
            </a:pPr>
            <a:r>
              <a:rPr lang="en-US"/>
              <a:t>2023-10-16</a:t>
            </a:r>
            <a:endParaRPr lang="en-US" dirty="0"/>
          </a:p>
        </p:txBody>
      </p:sp>
      <p:sp>
        <p:nvSpPr>
          <p:cNvPr id="5" name="Footer Placeholder 4">
            <a:extLst>
              <a:ext uri="{FF2B5EF4-FFF2-40B4-BE49-F238E27FC236}">
                <a16:creationId xmlns:a16="http://schemas.microsoft.com/office/drawing/2014/main" id="{999B10D1-06AF-3641-73A6-D385D92E0795}"/>
              </a:ext>
            </a:extLst>
          </p:cNvPr>
          <p:cNvSpPr>
            <a:spLocks noGrp="1"/>
          </p:cNvSpPr>
          <p:nvPr>
            <p:ph type="ftr" sz="quarter" idx="11"/>
          </p:nvPr>
        </p:nvSpPr>
        <p:spPr/>
        <p:txBody>
          <a:bodyPr/>
          <a:lstStyle/>
          <a:p>
            <a:pPr>
              <a:defRPr/>
            </a:pPr>
            <a:r>
              <a:rPr lang="en-US"/>
              <a:t>Step 2 : Uploading GVX Data</a:t>
            </a:r>
            <a:endParaRPr lang="en-US" dirty="0"/>
          </a:p>
        </p:txBody>
      </p:sp>
      <p:sp>
        <p:nvSpPr>
          <p:cNvPr id="6" name="Slide Number Placeholder 5">
            <a:extLst>
              <a:ext uri="{FF2B5EF4-FFF2-40B4-BE49-F238E27FC236}">
                <a16:creationId xmlns:a16="http://schemas.microsoft.com/office/drawing/2014/main" id="{BBC69D47-98E2-0FE2-A111-6C54F3CCFCE7}"/>
              </a:ext>
            </a:extLst>
          </p:cNvPr>
          <p:cNvSpPr>
            <a:spLocks noGrp="1"/>
          </p:cNvSpPr>
          <p:nvPr>
            <p:ph type="sldNum" sz="quarter" idx="12"/>
          </p:nvPr>
        </p:nvSpPr>
        <p:spPr/>
        <p:txBody>
          <a:bodyPr/>
          <a:lstStyle/>
          <a:p>
            <a:pPr>
              <a:defRPr/>
            </a:pPr>
            <a:fld id="{73529DF9-F8E1-4220-8C8F-E52644C5560B}" type="slidenum">
              <a:rPr lang="en-US" smtClean="0"/>
              <a:pPr>
                <a:defRPr/>
              </a:pPr>
              <a:t>25</a:t>
            </a:fld>
            <a:endParaRPr lang="en-US"/>
          </a:p>
        </p:txBody>
      </p:sp>
      <p:pic>
        <p:nvPicPr>
          <p:cNvPr id="8" name="Picture 7">
            <a:extLst>
              <a:ext uri="{FF2B5EF4-FFF2-40B4-BE49-F238E27FC236}">
                <a16:creationId xmlns:a16="http://schemas.microsoft.com/office/drawing/2014/main" id="{71D18E9A-47C3-492B-AFF7-C2194D2527F2}"/>
              </a:ext>
            </a:extLst>
          </p:cNvPr>
          <p:cNvPicPr>
            <a:picLocks noChangeAspect="1"/>
          </p:cNvPicPr>
          <p:nvPr/>
        </p:nvPicPr>
        <p:blipFill>
          <a:blip r:embed="rId2"/>
          <a:stretch>
            <a:fillRect/>
          </a:stretch>
        </p:blipFill>
        <p:spPr>
          <a:xfrm>
            <a:off x="258097" y="0"/>
            <a:ext cx="8627806" cy="6858000"/>
          </a:xfrm>
          <a:prstGeom prst="rect">
            <a:avLst/>
          </a:prstGeom>
        </p:spPr>
      </p:pic>
      <p:sp>
        <p:nvSpPr>
          <p:cNvPr id="9" name="TextBox 8">
            <a:extLst>
              <a:ext uri="{FF2B5EF4-FFF2-40B4-BE49-F238E27FC236}">
                <a16:creationId xmlns:a16="http://schemas.microsoft.com/office/drawing/2014/main" id="{323AEC0F-D0FB-2392-9A17-C459411BB44E}"/>
              </a:ext>
            </a:extLst>
          </p:cNvPr>
          <p:cNvSpPr txBox="1"/>
          <p:nvPr/>
        </p:nvSpPr>
        <p:spPr>
          <a:xfrm>
            <a:off x="3571875" y="18653"/>
            <a:ext cx="2000249" cy="369332"/>
          </a:xfrm>
          <a:prstGeom prst="rect">
            <a:avLst/>
          </a:prstGeom>
          <a:solidFill>
            <a:schemeClr val="bg1"/>
          </a:solidFill>
          <a:ln w="25400">
            <a:solidFill>
              <a:schemeClr val="accent1">
                <a:shade val="50000"/>
              </a:schemeClr>
            </a:solidFill>
          </a:ln>
        </p:spPr>
        <p:txBody>
          <a:bodyPr wrap="square" rtlCol="0">
            <a:spAutoFit/>
          </a:bodyPr>
          <a:lstStyle/>
          <a:p>
            <a:pPr algn="ctr"/>
            <a:r>
              <a:rPr lang="en-US" dirty="0">
                <a:solidFill>
                  <a:srgbClr val="0070C0"/>
                </a:solidFill>
              </a:rPr>
              <a:t>GP99 to WLP2</a:t>
            </a:r>
          </a:p>
        </p:txBody>
      </p:sp>
      <p:sp>
        <p:nvSpPr>
          <p:cNvPr id="10" name="Rectangle 9">
            <a:extLst>
              <a:ext uri="{FF2B5EF4-FFF2-40B4-BE49-F238E27FC236}">
                <a16:creationId xmlns:a16="http://schemas.microsoft.com/office/drawing/2014/main" id="{4C2F21EE-C241-4291-1089-74A03E2E4B5F}"/>
              </a:ext>
            </a:extLst>
          </p:cNvPr>
          <p:cNvSpPr/>
          <p:nvPr/>
        </p:nvSpPr>
        <p:spPr>
          <a:xfrm>
            <a:off x="2339341" y="292100"/>
            <a:ext cx="975359" cy="1056640"/>
          </a:xfrm>
          <a:prstGeom prst="rect">
            <a:avLst/>
          </a:prstGeom>
          <a:solidFill>
            <a:srgbClr val="FF0000">
              <a:alpha val="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5EA4FA40-427B-6991-20CF-4BDAA959E119}"/>
              </a:ext>
            </a:extLst>
          </p:cNvPr>
          <p:cNvSpPr/>
          <p:nvPr/>
        </p:nvSpPr>
        <p:spPr>
          <a:xfrm>
            <a:off x="5196843" y="292100"/>
            <a:ext cx="876299" cy="1056640"/>
          </a:xfrm>
          <a:prstGeom prst="rect">
            <a:avLst/>
          </a:prstGeom>
          <a:solidFill>
            <a:srgbClr val="FF0000">
              <a:alpha val="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E07F2FCF-8103-750A-EA91-6785A65500D9}"/>
              </a:ext>
            </a:extLst>
          </p:cNvPr>
          <p:cNvSpPr txBox="1"/>
          <p:nvPr/>
        </p:nvSpPr>
        <p:spPr>
          <a:xfrm>
            <a:off x="1971673" y="2002143"/>
            <a:ext cx="855347" cy="307777"/>
          </a:xfrm>
          <a:prstGeom prst="rect">
            <a:avLst/>
          </a:prstGeom>
          <a:noFill/>
        </p:spPr>
        <p:txBody>
          <a:bodyPr wrap="square" rtlCol="0">
            <a:spAutoFit/>
          </a:bodyPr>
          <a:lstStyle/>
          <a:p>
            <a:r>
              <a:rPr lang="en-US" sz="1400" i="1" dirty="0">
                <a:solidFill>
                  <a:srgbClr val="FF0000"/>
                </a:solidFill>
              </a:rPr>
              <a:t>outlier?</a:t>
            </a:r>
          </a:p>
        </p:txBody>
      </p:sp>
      <p:sp>
        <p:nvSpPr>
          <p:cNvPr id="12" name="TextBox 11">
            <a:extLst>
              <a:ext uri="{FF2B5EF4-FFF2-40B4-BE49-F238E27FC236}">
                <a16:creationId xmlns:a16="http://schemas.microsoft.com/office/drawing/2014/main" id="{353B902A-4B5B-3771-89C0-D23280AA1C92}"/>
              </a:ext>
            </a:extLst>
          </p:cNvPr>
          <p:cNvSpPr txBox="1"/>
          <p:nvPr/>
        </p:nvSpPr>
        <p:spPr>
          <a:xfrm>
            <a:off x="1971673" y="2314339"/>
            <a:ext cx="855347" cy="307777"/>
          </a:xfrm>
          <a:prstGeom prst="rect">
            <a:avLst/>
          </a:prstGeom>
          <a:noFill/>
        </p:spPr>
        <p:txBody>
          <a:bodyPr wrap="square" rtlCol="0">
            <a:spAutoFit/>
          </a:bodyPr>
          <a:lstStyle/>
          <a:p>
            <a:r>
              <a:rPr lang="en-US" sz="1400" i="1" dirty="0">
                <a:solidFill>
                  <a:srgbClr val="7030A0"/>
                </a:solidFill>
              </a:rPr>
              <a:t>V140</a:t>
            </a:r>
          </a:p>
        </p:txBody>
      </p:sp>
      <p:sp>
        <p:nvSpPr>
          <p:cNvPr id="13" name="TextBox 12">
            <a:extLst>
              <a:ext uri="{FF2B5EF4-FFF2-40B4-BE49-F238E27FC236}">
                <a16:creationId xmlns:a16="http://schemas.microsoft.com/office/drawing/2014/main" id="{E17EAD83-28E4-97E5-7EC7-0256DB2C1F6F}"/>
              </a:ext>
            </a:extLst>
          </p:cNvPr>
          <p:cNvSpPr txBox="1"/>
          <p:nvPr/>
        </p:nvSpPr>
        <p:spPr>
          <a:xfrm>
            <a:off x="3227316" y="5608000"/>
            <a:ext cx="855347" cy="307777"/>
          </a:xfrm>
          <a:prstGeom prst="rect">
            <a:avLst/>
          </a:prstGeom>
          <a:noFill/>
        </p:spPr>
        <p:txBody>
          <a:bodyPr wrap="square" rtlCol="0">
            <a:spAutoFit/>
          </a:bodyPr>
          <a:lstStyle/>
          <a:p>
            <a:r>
              <a:rPr lang="en-US" sz="1400" i="1" dirty="0">
                <a:solidFill>
                  <a:srgbClr val="FF0000"/>
                </a:solidFill>
              </a:rPr>
              <a:t>outlier?</a:t>
            </a:r>
          </a:p>
        </p:txBody>
      </p:sp>
      <p:sp>
        <p:nvSpPr>
          <p:cNvPr id="14" name="TextBox 13">
            <a:extLst>
              <a:ext uri="{FF2B5EF4-FFF2-40B4-BE49-F238E27FC236}">
                <a16:creationId xmlns:a16="http://schemas.microsoft.com/office/drawing/2014/main" id="{7DA057CB-7279-67A0-AF26-2DE916B4F5FD}"/>
              </a:ext>
            </a:extLst>
          </p:cNvPr>
          <p:cNvSpPr txBox="1"/>
          <p:nvPr/>
        </p:nvSpPr>
        <p:spPr>
          <a:xfrm>
            <a:off x="3227316" y="5920196"/>
            <a:ext cx="855347" cy="307777"/>
          </a:xfrm>
          <a:prstGeom prst="rect">
            <a:avLst/>
          </a:prstGeom>
          <a:noFill/>
        </p:spPr>
        <p:txBody>
          <a:bodyPr wrap="square" rtlCol="0">
            <a:spAutoFit/>
          </a:bodyPr>
          <a:lstStyle/>
          <a:p>
            <a:r>
              <a:rPr lang="en-US" sz="1400" i="1" dirty="0">
                <a:solidFill>
                  <a:srgbClr val="7030A0"/>
                </a:solidFill>
              </a:rPr>
              <a:t>V140</a:t>
            </a:r>
          </a:p>
        </p:txBody>
      </p:sp>
      <p:sp>
        <p:nvSpPr>
          <p:cNvPr id="15" name="TextBox 14">
            <a:extLst>
              <a:ext uri="{FF2B5EF4-FFF2-40B4-BE49-F238E27FC236}">
                <a16:creationId xmlns:a16="http://schemas.microsoft.com/office/drawing/2014/main" id="{C5C94AA4-14C3-6FF4-507C-5FBAA6BDE388}"/>
              </a:ext>
            </a:extLst>
          </p:cNvPr>
          <p:cNvSpPr txBox="1"/>
          <p:nvPr/>
        </p:nvSpPr>
        <p:spPr>
          <a:xfrm>
            <a:off x="7232786" y="4281517"/>
            <a:ext cx="855347" cy="307777"/>
          </a:xfrm>
          <a:prstGeom prst="rect">
            <a:avLst/>
          </a:prstGeom>
          <a:noFill/>
        </p:spPr>
        <p:txBody>
          <a:bodyPr wrap="square" rtlCol="0">
            <a:spAutoFit/>
          </a:bodyPr>
          <a:lstStyle/>
          <a:p>
            <a:r>
              <a:rPr lang="en-US" sz="1400" i="1" dirty="0">
                <a:solidFill>
                  <a:srgbClr val="FF0000"/>
                </a:solidFill>
              </a:rPr>
              <a:t>outlier?</a:t>
            </a:r>
          </a:p>
        </p:txBody>
      </p:sp>
      <p:sp>
        <p:nvSpPr>
          <p:cNvPr id="16" name="TextBox 15">
            <a:extLst>
              <a:ext uri="{FF2B5EF4-FFF2-40B4-BE49-F238E27FC236}">
                <a16:creationId xmlns:a16="http://schemas.microsoft.com/office/drawing/2014/main" id="{7E6874D4-FCB1-A0F4-9B3D-D2BEB436E9E7}"/>
              </a:ext>
            </a:extLst>
          </p:cNvPr>
          <p:cNvSpPr txBox="1"/>
          <p:nvPr/>
        </p:nvSpPr>
        <p:spPr>
          <a:xfrm>
            <a:off x="7232786" y="4593713"/>
            <a:ext cx="855347" cy="307777"/>
          </a:xfrm>
          <a:prstGeom prst="rect">
            <a:avLst/>
          </a:prstGeom>
          <a:noFill/>
        </p:spPr>
        <p:txBody>
          <a:bodyPr wrap="square" rtlCol="0">
            <a:spAutoFit/>
          </a:bodyPr>
          <a:lstStyle/>
          <a:p>
            <a:r>
              <a:rPr lang="en-US" sz="1400" i="1" dirty="0">
                <a:solidFill>
                  <a:srgbClr val="7030A0"/>
                </a:solidFill>
              </a:rPr>
              <a:t>V140</a:t>
            </a:r>
          </a:p>
        </p:txBody>
      </p:sp>
    </p:spTree>
    <p:extLst>
      <p:ext uri="{BB962C8B-B14F-4D97-AF65-F5344CB8AC3E}">
        <p14:creationId xmlns:p14="http://schemas.microsoft.com/office/powerpoint/2010/main" val="216616803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B1C97B-5DD5-FED4-4B47-22748B15A983}"/>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684F2BD1-8E56-6605-1E64-4F88EF3D873F}"/>
              </a:ext>
            </a:extLst>
          </p:cNvPr>
          <p:cNvSpPr>
            <a:spLocks noGrp="1"/>
          </p:cNvSpPr>
          <p:nvPr>
            <p:ph idx="1"/>
          </p:nvPr>
        </p:nvSpPr>
        <p:spPr/>
        <p:txBody>
          <a:bodyPr/>
          <a:lstStyle/>
          <a:p>
            <a:endParaRPr lang="en-US"/>
          </a:p>
        </p:txBody>
      </p:sp>
      <p:sp>
        <p:nvSpPr>
          <p:cNvPr id="4" name="Date Placeholder 3">
            <a:extLst>
              <a:ext uri="{FF2B5EF4-FFF2-40B4-BE49-F238E27FC236}">
                <a16:creationId xmlns:a16="http://schemas.microsoft.com/office/drawing/2014/main" id="{D23218BC-8B50-EA9A-59D5-401CEDCB5EED}"/>
              </a:ext>
            </a:extLst>
          </p:cNvPr>
          <p:cNvSpPr>
            <a:spLocks noGrp="1"/>
          </p:cNvSpPr>
          <p:nvPr>
            <p:ph type="dt" sz="half" idx="10"/>
          </p:nvPr>
        </p:nvSpPr>
        <p:spPr/>
        <p:txBody>
          <a:bodyPr/>
          <a:lstStyle/>
          <a:p>
            <a:pPr>
              <a:defRPr/>
            </a:pPr>
            <a:r>
              <a:rPr lang="en-US"/>
              <a:t>2023-10-16</a:t>
            </a:r>
            <a:endParaRPr lang="en-US" dirty="0"/>
          </a:p>
        </p:txBody>
      </p:sp>
      <p:sp>
        <p:nvSpPr>
          <p:cNvPr id="5" name="Footer Placeholder 4">
            <a:extLst>
              <a:ext uri="{FF2B5EF4-FFF2-40B4-BE49-F238E27FC236}">
                <a16:creationId xmlns:a16="http://schemas.microsoft.com/office/drawing/2014/main" id="{999B10D1-06AF-3641-73A6-D385D92E0795}"/>
              </a:ext>
            </a:extLst>
          </p:cNvPr>
          <p:cNvSpPr>
            <a:spLocks noGrp="1"/>
          </p:cNvSpPr>
          <p:nvPr>
            <p:ph type="ftr" sz="quarter" idx="11"/>
          </p:nvPr>
        </p:nvSpPr>
        <p:spPr/>
        <p:txBody>
          <a:bodyPr/>
          <a:lstStyle/>
          <a:p>
            <a:pPr>
              <a:defRPr/>
            </a:pPr>
            <a:r>
              <a:rPr lang="en-US"/>
              <a:t>Step 2 : Uploading GVX Data</a:t>
            </a:r>
            <a:endParaRPr lang="en-US" dirty="0"/>
          </a:p>
        </p:txBody>
      </p:sp>
      <p:sp>
        <p:nvSpPr>
          <p:cNvPr id="6" name="Slide Number Placeholder 5">
            <a:extLst>
              <a:ext uri="{FF2B5EF4-FFF2-40B4-BE49-F238E27FC236}">
                <a16:creationId xmlns:a16="http://schemas.microsoft.com/office/drawing/2014/main" id="{BBC69D47-98E2-0FE2-A111-6C54F3CCFCE7}"/>
              </a:ext>
            </a:extLst>
          </p:cNvPr>
          <p:cNvSpPr>
            <a:spLocks noGrp="1"/>
          </p:cNvSpPr>
          <p:nvPr>
            <p:ph type="sldNum" sz="quarter" idx="12"/>
          </p:nvPr>
        </p:nvSpPr>
        <p:spPr/>
        <p:txBody>
          <a:bodyPr/>
          <a:lstStyle/>
          <a:p>
            <a:pPr>
              <a:defRPr/>
            </a:pPr>
            <a:fld id="{73529DF9-F8E1-4220-8C8F-E52644C5560B}" type="slidenum">
              <a:rPr lang="en-US" smtClean="0"/>
              <a:pPr>
                <a:defRPr/>
              </a:pPr>
              <a:t>26</a:t>
            </a:fld>
            <a:endParaRPr lang="en-US"/>
          </a:p>
        </p:txBody>
      </p:sp>
      <p:pic>
        <p:nvPicPr>
          <p:cNvPr id="8" name="Picture 7">
            <a:extLst>
              <a:ext uri="{FF2B5EF4-FFF2-40B4-BE49-F238E27FC236}">
                <a16:creationId xmlns:a16="http://schemas.microsoft.com/office/drawing/2014/main" id="{C1E9EA53-8F2F-8728-5B49-7075B058A6B7}"/>
              </a:ext>
            </a:extLst>
          </p:cNvPr>
          <p:cNvPicPr>
            <a:picLocks noChangeAspect="1"/>
          </p:cNvPicPr>
          <p:nvPr/>
        </p:nvPicPr>
        <p:blipFill>
          <a:blip r:embed="rId2"/>
          <a:stretch>
            <a:fillRect/>
          </a:stretch>
        </p:blipFill>
        <p:spPr>
          <a:xfrm>
            <a:off x="258097" y="0"/>
            <a:ext cx="8627806" cy="6858000"/>
          </a:xfrm>
          <a:prstGeom prst="rect">
            <a:avLst/>
          </a:prstGeom>
        </p:spPr>
      </p:pic>
      <p:sp>
        <p:nvSpPr>
          <p:cNvPr id="9" name="TextBox 8">
            <a:extLst>
              <a:ext uri="{FF2B5EF4-FFF2-40B4-BE49-F238E27FC236}">
                <a16:creationId xmlns:a16="http://schemas.microsoft.com/office/drawing/2014/main" id="{600BFD9A-DB5D-1C7A-B177-6E8F10378591}"/>
              </a:ext>
            </a:extLst>
          </p:cNvPr>
          <p:cNvSpPr txBox="1"/>
          <p:nvPr/>
        </p:nvSpPr>
        <p:spPr>
          <a:xfrm>
            <a:off x="3571875" y="18653"/>
            <a:ext cx="2000249" cy="369332"/>
          </a:xfrm>
          <a:prstGeom prst="rect">
            <a:avLst/>
          </a:prstGeom>
          <a:solidFill>
            <a:schemeClr val="bg1"/>
          </a:solidFill>
          <a:ln w="25400">
            <a:solidFill>
              <a:schemeClr val="accent1">
                <a:shade val="50000"/>
              </a:schemeClr>
            </a:solidFill>
          </a:ln>
        </p:spPr>
        <p:txBody>
          <a:bodyPr wrap="square" rtlCol="0">
            <a:spAutoFit/>
          </a:bodyPr>
          <a:lstStyle/>
          <a:p>
            <a:pPr algn="ctr"/>
            <a:r>
              <a:rPr lang="en-US" dirty="0">
                <a:solidFill>
                  <a:srgbClr val="0070C0"/>
                </a:solidFill>
              </a:rPr>
              <a:t>OU03 to WLP2</a:t>
            </a:r>
          </a:p>
        </p:txBody>
      </p:sp>
      <p:sp>
        <p:nvSpPr>
          <p:cNvPr id="10" name="Rectangle 9">
            <a:extLst>
              <a:ext uri="{FF2B5EF4-FFF2-40B4-BE49-F238E27FC236}">
                <a16:creationId xmlns:a16="http://schemas.microsoft.com/office/drawing/2014/main" id="{184A2643-4D36-3EA7-0486-669BD55DF847}"/>
              </a:ext>
            </a:extLst>
          </p:cNvPr>
          <p:cNvSpPr/>
          <p:nvPr/>
        </p:nvSpPr>
        <p:spPr>
          <a:xfrm>
            <a:off x="2339341" y="640080"/>
            <a:ext cx="975359" cy="708660"/>
          </a:xfrm>
          <a:prstGeom prst="rect">
            <a:avLst/>
          </a:prstGeom>
          <a:solidFill>
            <a:srgbClr val="FF0000">
              <a:alpha val="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7D046917-8331-CDD5-E02B-D95E8234BF57}"/>
              </a:ext>
            </a:extLst>
          </p:cNvPr>
          <p:cNvSpPr/>
          <p:nvPr/>
        </p:nvSpPr>
        <p:spPr>
          <a:xfrm>
            <a:off x="5196843" y="640080"/>
            <a:ext cx="876299" cy="708660"/>
          </a:xfrm>
          <a:prstGeom prst="rect">
            <a:avLst/>
          </a:prstGeom>
          <a:solidFill>
            <a:srgbClr val="FF0000">
              <a:alpha val="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7650031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B1C97B-5DD5-FED4-4B47-22748B15A983}"/>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684F2BD1-8E56-6605-1E64-4F88EF3D873F}"/>
              </a:ext>
            </a:extLst>
          </p:cNvPr>
          <p:cNvSpPr>
            <a:spLocks noGrp="1"/>
          </p:cNvSpPr>
          <p:nvPr>
            <p:ph idx="1"/>
          </p:nvPr>
        </p:nvSpPr>
        <p:spPr/>
        <p:txBody>
          <a:bodyPr/>
          <a:lstStyle/>
          <a:p>
            <a:endParaRPr lang="en-US"/>
          </a:p>
        </p:txBody>
      </p:sp>
      <p:sp>
        <p:nvSpPr>
          <p:cNvPr id="4" name="Date Placeholder 3">
            <a:extLst>
              <a:ext uri="{FF2B5EF4-FFF2-40B4-BE49-F238E27FC236}">
                <a16:creationId xmlns:a16="http://schemas.microsoft.com/office/drawing/2014/main" id="{D23218BC-8B50-EA9A-59D5-401CEDCB5EED}"/>
              </a:ext>
            </a:extLst>
          </p:cNvPr>
          <p:cNvSpPr>
            <a:spLocks noGrp="1"/>
          </p:cNvSpPr>
          <p:nvPr>
            <p:ph type="dt" sz="half" idx="10"/>
          </p:nvPr>
        </p:nvSpPr>
        <p:spPr/>
        <p:txBody>
          <a:bodyPr/>
          <a:lstStyle/>
          <a:p>
            <a:pPr>
              <a:defRPr/>
            </a:pPr>
            <a:r>
              <a:rPr lang="en-US"/>
              <a:t>2023-10-16</a:t>
            </a:r>
            <a:endParaRPr lang="en-US" dirty="0"/>
          </a:p>
        </p:txBody>
      </p:sp>
      <p:sp>
        <p:nvSpPr>
          <p:cNvPr id="5" name="Footer Placeholder 4">
            <a:extLst>
              <a:ext uri="{FF2B5EF4-FFF2-40B4-BE49-F238E27FC236}">
                <a16:creationId xmlns:a16="http://schemas.microsoft.com/office/drawing/2014/main" id="{999B10D1-06AF-3641-73A6-D385D92E0795}"/>
              </a:ext>
            </a:extLst>
          </p:cNvPr>
          <p:cNvSpPr>
            <a:spLocks noGrp="1"/>
          </p:cNvSpPr>
          <p:nvPr>
            <p:ph type="ftr" sz="quarter" idx="11"/>
          </p:nvPr>
        </p:nvSpPr>
        <p:spPr/>
        <p:txBody>
          <a:bodyPr/>
          <a:lstStyle/>
          <a:p>
            <a:pPr>
              <a:defRPr/>
            </a:pPr>
            <a:r>
              <a:rPr lang="en-US"/>
              <a:t>Step 2 : Uploading GVX Data</a:t>
            </a:r>
            <a:endParaRPr lang="en-US" dirty="0"/>
          </a:p>
        </p:txBody>
      </p:sp>
      <p:sp>
        <p:nvSpPr>
          <p:cNvPr id="6" name="Slide Number Placeholder 5">
            <a:extLst>
              <a:ext uri="{FF2B5EF4-FFF2-40B4-BE49-F238E27FC236}">
                <a16:creationId xmlns:a16="http://schemas.microsoft.com/office/drawing/2014/main" id="{BBC69D47-98E2-0FE2-A111-6C54F3CCFCE7}"/>
              </a:ext>
            </a:extLst>
          </p:cNvPr>
          <p:cNvSpPr>
            <a:spLocks noGrp="1"/>
          </p:cNvSpPr>
          <p:nvPr>
            <p:ph type="sldNum" sz="quarter" idx="12"/>
          </p:nvPr>
        </p:nvSpPr>
        <p:spPr/>
        <p:txBody>
          <a:bodyPr/>
          <a:lstStyle/>
          <a:p>
            <a:pPr>
              <a:defRPr/>
            </a:pPr>
            <a:fld id="{73529DF9-F8E1-4220-8C8F-E52644C5560B}" type="slidenum">
              <a:rPr lang="en-US" smtClean="0"/>
              <a:pPr>
                <a:defRPr/>
              </a:pPr>
              <a:t>27</a:t>
            </a:fld>
            <a:endParaRPr lang="en-US"/>
          </a:p>
        </p:txBody>
      </p:sp>
      <p:pic>
        <p:nvPicPr>
          <p:cNvPr id="8" name="Picture 7">
            <a:extLst>
              <a:ext uri="{FF2B5EF4-FFF2-40B4-BE49-F238E27FC236}">
                <a16:creationId xmlns:a16="http://schemas.microsoft.com/office/drawing/2014/main" id="{40488CB7-CB71-7B2C-5A71-13A4D0DA3AF5}"/>
              </a:ext>
            </a:extLst>
          </p:cNvPr>
          <p:cNvPicPr>
            <a:picLocks noChangeAspect="1"/>
          </p:cNvPicPr>
          <p:nvPr/>
        </p:nvPicPr>
        <p:blipFill>
          <a:blip r:embed="rId2"/>
          <a:stretch>
            <a:fillRect/>
          </a:stretch>
        </p:blipFill>
        <p:spPr>
          <a:xfrm>
            <a:off x="258097" y="0"/>
            <a:ext cx="8627806" cy="6858000"/>
          </a:xfrm>
          <a:prstGeom prst="rect">
            <a:avLst/>
          </a:prstGeom>
        </p:spPr>
      </p:pic>
      <p:sp>
        <p:nvSpPr>
          <p:cNvPr id="9" name="TextBox 8">
            <a:extLst>
              <a:ext uri="{FF2B5EF4-FFF2-40B4-BE49-F238E27FC236}">
                <a16:creationId xmlns:a16="http://schemas.microsoft.com/office/drawing/2014/main" id="{4BCCC68B-D7F1-14F3-2A5F-1567E67CABE8}"/>
              </a:ext>
            </a:extLst>
          </p:cNvPr>
          <p:cNvSpPr txBox="1"/>
          <p:nvPr/>
        </p:nvSpPr>
        <p:spPr>
          <a:xfrm>
            <a:off x="3571875" y="18653"/>
            <a:ext cx="2000249" cy="369332"/>
          </a:xfrm>
          <a:prstGeom prst="rect">
            <a:avLst/>
          </a:prstGeom>
          <a:solidFill>
            <a:schemeClr val="bg1"/>
          </a:solidFill>
          <a:ln w="25400">
            <a:solidFill>
              <a:schemeClr val="accent1">
                <a:shade val="50000"/>
              </a:schemeClr>
            </a:solidFill>
          </a:ln>
        </p:spPr>
        <p:txBody>
          <a:bodyPr wrap="square" rtlCol="0">
            <a:spAutoFit/>
          </a:bodyPr>
          <a:lstStyle/>
          <a:p>
            <a:pPr algn="ctr"/>
            <a:r>
              <a:rPr lang="en-US" dirty="0">
                <a:solidFill>
                  <a:srgbClr val="0070C0"/>
                </a:solidFill>
              </a:rPr>
              <a:t>OU18 to WLP2</a:t>
            </a:r>
          </a:p>
        </p:txBody>
      </p:sp>
      <p:sp>
        <p:nvSpPr>
          <p:cNvPr id="10" name="Rectangle 9">
            <a:extLst>
              <a:ext uri="{FF2B5EF4-FFF2-40B4-BE49-F238E27FC236}">
                <a16:creationId xmlns:a16="http://schemas.microsoft.com/office/drawing/2014/main" id="{F6763B62-9161-3EB7-4AD9-1887E5E13ED2}"/>
              </a:ext>
            </a:extLst>
          </p:cNvPr>
          <p:cNvSpPr/>
          <p:nvPr/>
        </p:nvSpPr>
        <p:spPr>
          <a:xfrm>
            <a:off x="2339341" y="640080"/>
            <a:ext cx="975359" cy="708660"/>
          </a:xfrm>
          <a:prstGeom prst="rect">
            <a:avLst/>
          </a:prstGeom>
          <a:solidFill>
            <a:srgbClr val="FF0000">
              <a:alpha val="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D25DE255-866D-0772-18BB-99DFC161742D}"/>
              </a:ext>
            </a:extLst>
          </p:cNvPr>
          <p:cNvSpPr/>
          <p:nvPr/>
        </p:nvSpPr>
        <p:spPr>
          <a:xfrm>
            <a:off x="5196843" y="640080"/>
            <a:ext cx="876299" cy="708660"/>
          </a:xfrm>
          <a:prstGeom prst="rect">
            <a:avLst/>
          </a:prstGeom>
          <a:solidFill>
            <a:srgbClr val="FF0000">
              <a:alpha val="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093757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B1C97B-5DD5-FED4-4B47-22748B15A983}"/>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684F2BD1-8E56-6605-1E64-4F88EF3D873F}"/>
              </a:ext>
            </a:extLst>
          </p:cNvPr>
          <p:cNvSpPr>
            <a:spLocks noGrp="1"/>
          </p:cNvSpPr>
          <p:nvPr>
            <p:ph idx="1"/>
          </p:nvPr>
        </p:nvSpPr>
        <p:spPr/>
        <p:txBody>
          <a:bodyPr/>
          <a:lstStyle/>
          <a:p>
            <a:endParaRPr lang="en-US"/>
          </a:p>
        </p:txBody>
      </p:sp>
      <p:sp>
        <p:nvSpPr>
          <p:cNvPr id="4" name="Date Placeholder 3">
            <a:extLst>
              <a:ext uri="{FF2B5EF4-FFF2-40B4-BE49-F238E27FC236}">
                <a16:creationId xmlns:a16="http://schemas.microsoft.com/office/drawing/2014/main" id="{D23218BC-8B50-EA9A-59D5-401CEDCB5EED}"/>
              </a:ext>
            </a:extLst>
          </p:cNvPr>
          <p:cNvSpPr>
            <a:spLocks noGrp="1"/>
          </p:cNvSpPr>
          <p:nvPr>
            <p:ph type="dt" sz="half" idx="10"/>
          </p:nvPr>
        </p:nvSpPr>
        <p:spPr/>
        <p:txBody>
          <a:bodyPr/>
          <a:lstStyle/>
          <a:p>
            <a:pPr>
              <a:defRPr/>
            </a:pPr>
            <a:r>
              <a:rPr lang="en-US"/>
              <a:t>2023-10-16</a:t>
            </a:r>
            <a:endParaRPr lang="en-US" dirty="0"/>
          </a:p>
        </p:txBody>
      </p:sp>
      <p:sp>
        <p:nvSpPr>
          <p:cNvPr id="5" name="Footer Placeholder 4">
            <a:extLst>
              <a:ext uri="{FF2B5EF4-FFF2-40B4-BE49-F238E27FC236}">
                <a16:creationId xmlns:a16="http://schemas.microsoft.com/office/drawing/2014/main" id="{999B10D1-06AF-3641-73A6-D385D92E0795}"/>
              </a:ext>
            </a:extLst>
          </p:cNvPr>
          <p:cNvSpPr>
            <a:spLocks noGrp="1"/>
          </p:cNvSpPr>
          <p:nvPr>
            <p:ph type="ftr" sz="quarter" idx="11"/>
          </p:nvPr>
        </p:nvSpPr>
        <p:spPr/>
        <p:txBody>
          <a:bodyPr/>
          <a:lstStyle/>
          <a:p>
            <a:pPr>
              <a:defRPr/>
            </a:pPr>
            <a:r>
              <a:rPr lang="en-US"/>
              <a:t>Step 2 : Uploading GVX Data</a:t>
            </a:r>
            <a:endParaRPr lang="en-US" dirty="0"/>
          </a:p>
        </p:txBody>
      </p:sp>
      <p:sp>
        <p:nvSpPr>
          <p:cNvPr id="6" name="Slide Number Placeholder 5">
            <a:extLst>
              <a:ext uri="{FF2B5EF4-FFF2-40B4-BE49-F238E27FC236}">
                <a16:creationId xmlns:a16="http://schemas.microsoft.com/office/drawing/2014/main" id="{BBC69D47-98E2-0FE2-A111-6C54F3CCFCE7}"/>
              </a:ext>
            </a:extLst>
          </p:cNvPr>
          <p:cNvSpPr>
            <a:spLocks noGrp="1"/>
          </p:cNvSpPr>
          <p:nvPr>
            <p:ph type="sldNum" sz="quarter" idx="12"/>
          </p:nvPr>
        </p:nvSpPr>
        <p:spPr/>
        <p:txBody>
          <a:bodyPr/>
          <a:lstStyle/>
          <a:p>
            <a:pPr>
              <a:defRPr/>
            </a:pPr>
            <a:fld id="{73529DF9-F8E1-4220-8C8F-E52644C5560B}" type="slidenum">
              <a:rPr lang="en-US" smtClean="0"/>
              <a:pPr>
                <a:defRPr/>
              </a:pPr>
              <a:t>28</a:t>
            </a:fld>
            <a:endParaRPr lang="en-US"/>
          </a:p>
        </p:txBody>
      </p:sp>
      <p:pic>
        <p:nvPicPr>
          <p:cNvPr id="8" name="Picture 7">
            <a:extLst>
              <a:ext uri="{FF2B5EF4-FFF2-40B4-BE49-F238E27FC236}">
                <a16:creationId xmlns:a16="http://schemas.microsoft.com/office/drawing/2014/main" id="{570C9B40-F047-C1D6-EE19-79CF5B0A6F35}"/>
              </a:ext>
            </a:extLst>
          </p:cNvPr>
          <p:cNvPicPr>
            <a:picLocks noChangeAspect="1"/>
          </p:cNvPicPr>
          <p:nvPr/>
        </p:nvPicPr>
        <p:blipFill>
          <a:blip r:embed="rId2"/>
          <a:stretch>
            <a:fillRect/>
          </a:stretch>
        </p:blipFill>
        <p:spPr>
          <a:xfrm>
            <a:off x="258097" y="0"/>
            <a:ext cx="8627806" cy="6858000"/>
          </a:xfrm>
          <a:prstGeom prst="rect">
            <a:avLst/>
          </a:prstGeom>
        </p:spPr>
      </p:pic>
      <p:sp>
        <p:nvSpPr>
          <p:cNvPr id="9" name="TextBox 8">
            <a:extLst>
              <a:ext uri="{FF2B5EF4-FFF2-40B4-BE49-F238E27FC236}">
                <a16:creationId xmlns:a16="http://schemas.microsoft.com/office/drawing/2014/main" id="{303F7914-24AA-A4AF-3E71-3BC1312A8EF8}"/>
              </a:ext>
            </a:extLst>
          </p:cNvPr>
          <p:cNvSpPr txBox="1"/>
          <p:nvPr/>
        </p:nvSpPr>
        <p:spPr>
          <a:xfrm>
            <a:off x="3571875" y="18653"/>
            <a:ext cx="2000249" cy="369332"/>
          </a:xfrm>
          <a:prstGeom prst="rect">
            <a:avLst/>
          </a:prstGeom>
          <a:solidFill>
            <a:schemeClr val="bg1"/>
          </a:solidFill>
          <a:ln w="25400">
            <a:solidFill>
              <a:schemeClr val="accent1">
                <a:shade val="50000"/>
              </a:schemeClr>
            </a:solidFill>
          </a:ln>
        </p:spPr>
        <p:txBody>
          <a:bodyPr wrap="square" rtlCol="0">
            <a:spAutoFit/>
          </a:bodyPr>
          <a:lstStyle/>
          <a:p>
            <a:pPr algn="ctr"/>
            <a:r>
              <a:rPr lang="en-US" dirty="0">
                <a:solidFill>
                  <a:srgbClr val="0070C0"/>
                </a:solidFill>
              </a:rPr>
              <a:t>W416 to WLP2</a:t>
            </a:r>
          </a:p>
        </p:txBody>
      </p:sp>
      <p:sp>
        <p:nvSpPr>
          <p:cNvPr id="10" name="Rectangle 9">
            <a:extLst>
              <a:ext uri="{FF2B5EF4-FFF2-40B4-BE49-F238E27FC236}">
                <a16:creationId xmlns:a16="http://schemas.microsoft.com/office/drawing/2014/main" id="{509CAF22-CEAA-EEB0-46EF-99A781815963}"/>
              </a:ext>
            </a:extLst>
          </p:cNvPr>
          <p:cNvSpPr/>
          <p:nvPr/>
        </p:nvSpPr>
        <p:spPr>
          <a:xfrm>
            <a:off x="2339341" y="292100"/>
            <a:ext cx="975359" cy="1056640"/>
          </a:xfrm>
          <a:prstGeom prst="rect">
            <a:avLst/>
          </a:prstGeom>
          <a:solidFill>
            <a:srgbClr val="FF0000">
              <a:alpha val="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A6FE697D-FFEB-5200-9857-33EF9B745DE8}"/>
              </a:ext>
            </a:extLst>
          </p:cNvPr>
          <p:cNvSpPr/>
          <p:nvPr/>
        </p:nvSpPr>
        <p:spPr>
          <a:xfrm>
            <a:off x="5196843" y="292100"/>
            <a:ext cx="876299" cy="1056640"/>
          </a:xfrm>
          <a:prstGeom prst="rect">
            <a:avLst/>
          </a:prstGeom>
          <a:solidFill>
            <a:srgbClr val="FF0000">
              <a:alpha val="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781AA1FE-EF2A-6112-DCFF-2C5D9DC208C2}"/>
              </a:ext>
            </a:extLst>
          </p:cNvPr>
          <p:cNvSpPr txBox="1"/>
          <p:nvPr/>
        </p:nvSpPr>
        <p:spPr>
          <a:xfrm>
            <a:off x="2339341" y="3194839"/>
            <a:ext cx="855347" cy="307777"/>
          </a:xfrm>
          <a:prstGeom prst="rect">
            <a:avLst/>
          </a:prstGeom>
          <a:noFill/>
        </p:spPr>
        <p:txBody>
          <a:bodyPr wrap="square" rtlCol="0">
            <a:spAutoFit/>
          </a:bodyPr>
          <a:lstStyle/>
          <a:p>
            <a:r>
              <a:rPr lang="en-US" sz="1400" i="1" dirty="0">
                <a:solidFill>
                  <a:srgbClr val="FF0000"/>
                </a:solidFill>
              </a:rPr>
              <a:t>outlier?</a:t>
            </a:r>
          </a:p>
        </p:txBody>
      </p:sp>
      <p:sp>
        <p:nvSpPr>
          <p:cNvPr id="13" name="TextBox 12">
            <a:extLst>
              <a:ext uri="{FF2B5EF4-FFF2-40B4-BE49-F238E27FC236}">
                <a16:creationId xmlns:a16="http://schemas.microsoft.com/office/drawing/2014/main" id="{9CD92F18-C978-44BC-D9B7-86CC1D2F4304}"/>
              </a:ext>
            </a:extLst>
          </p:cNvPr>
          <p:cNvSpPr txBox="1"/>
          <p:nvPr/>
        </p:nvSpPr>
        <p:spPr>
          <a:xfrm>
            <a:off x="2339341" y="3531607"/>
            <a:ext cx="855347" cy="307777"/>
          </a:xfrm>
          <a:prstGeom prst="rect">
            <a:avLst/>
          </a:prstGeom>
          <a:noFill/>
        </p:spPr>
        <p:txBody>
          <a:bodyPr wrap="square" rtlCol="0">
            <a:spAutoFit/>
          </a:bodyPr>
          <a:lstStyle/>
          <a:p>
            <a:r>
              <a:rPr lang="en-US" sz="1400" i="1" dirty="0">
                <a:solidFill>
                  <a:srgbClr val="7030A0"/>
                </a:solidFill>
              </a:rPr>
              <a:t>V135</a:t>
            </a:r>
          </a:p>
        </p:txBody>
      </p:sp>
      <p:sp>
        <p:nvSpPr>
          <p:cNvPr id="18" name="TextBox 17">
            <a:extLst>
              <a:ext uri="{FF2B5EF4-FFF2-40B4-BE49-F238E27FC236}">
                <a16:creationId xmlns:a16="http://schemas.microsoft.com/office/drawing/2014/main" id="{AF1B9605-B831-5AA8-E3FB-D35961941B63}"/>
              </a:ext>
            </a:extLst>
          </p:cNvPr>
          <p:cNvSpPr txBox="1"/>
          <p:nvPr/>
        </p:nvSpPr>
        <p:spPr>
          <a:xfrm>
            <a:off x="5555559" y="5473253"/>
            <a:ext cx="855347" cy="307777"/>
          </a:xfrm>
          <a:prstGeom prst="rect">
            <a:avLst/>
          </a:prstGeom>
          <a:noFill/>
        </p:spPr>
        <p:txBody>
          <a:bodyPr wrap="square" rtlCol="0">
            <a:spAutoFit/>
          </a:bodyPr>
          <a:lstStyle/>
          <a:p>
            <a:r>
              <a:rPr lang="en-US" sz="1400" i="1" dirty="0">
                <a:solidFill>
                  <a:srgbClr val="FF0000"/>
                </a:solidFill>
              </a:rPr>
              <a:t>outlier?</a:t>
            </a:r>
          </a:p>
        </p:txBody>
      </p:sp>
      <p:sp>
        <p:nvSpPr>
          <p:cNvPr id="19" name="TextBox 18">
            <a:extLst>
              <a:ext uri="{FF2B5EF4-FFF2-40B4-BE49-F238E27FC236}">
                <a16:creationId xmlns:a16="http://schemas.microsoft.com/office/drawing/2014/main" id="{2D2C025B-E23F-5A43-5D29-B158C80B6DD8}"/>
              </a:ext>
            </a:extLst>
          </p:cNvPr>
          <p:cNvSpPr txBox="1"/>
          <p:nvPr/>
        </p:nvSpPr>
        <p:spPr>
          <a:xfrm>
            <a:off x="5555559" y="5810021"/>
            <a:ext cx="855347" cy="307777"/>
          </a:xfrm>
          <a:prstGeom prst="rect">
            <a:avLst/>
          </a:prstGeom>
          <a:noFill/>
        </p:spPr>
        <p:txBody>
          <a:bodyPr wrap="square" rtlCol="0">
            <a:spAutoFit/>
          </a:bodyPr>
          <a:lstStyle/>
          <a:p>
            <a:r>
              <a:rPr lang="en-US" sz="1400" i="1" dirty="0">
                <a:solidFill>
                  <a:srgbClr val="7030A0"/>
                </a:solidFill>
              </a:rPr>
              <a:t>V135</a:t>
            </a:r>
          </a:p>
        </p:txBody>
      </p:sp>
      <p:sp>
        <p:nvSpPr>
          <p:cNvPr id="22" name="TextBox 21">
            <a:extLst>
              <a:ext uri="{FF2B5EF4-FFF2-40B4-BE49-F238E27FC236}">
                <a16:creationId xmlns:a16="http://schemas.microsoft.com/office/drawing/2014/main" id="{168092FE-31BD-D7ED-05B7-61009EB0863E}"/>
              </a:ext>
            </a:extLst>
          </p:cNvPr>
          <p:cNvSpPr txBox="1"/>
          <p:nvPr/>
        </p:nvSpPr>
        <p:spPr>
          <a:xfrm>
            <a:off x="1563341" y="4552490"/>
            <a:ext cx="855347" cy="307777"/>
          </a:xfrm>
          <a:prstGeom prst="rect">
            <a:avLst/>
          </a:prstGeom>
          <a:noFill/>
        </p:spPr>
        <p:txBody>
          <a:bodyPr wrap="square" rtlCol="0">
            <a:spAutoFit/>
          </a:bodyPr>
          <a:lstStyle/>
          <a:p>
            <a:r>
              <a:rPr lang="en-US" sz="1400" i="1" dirty="0">
                <a:solidFill>
                  <a:srgbClr val="FF0000"/>
                </a:solidFill>
              </a:rPr>
              <a:t>outlier?</a:t>
            </a:r>
          </a:p>
        </p:txBody>
      </p:sp>
      <p:sp>
        <p:nvSpPr>
          <p:cNvPr id="23" name="TextBox 22">
            <a:extLst>
              <a:ext uri="{FF2B5EF4-FFF2-40B4-BE49-F238E27FC236}">
                <a16:creationId xmlns:a16="http://schemas.microsoft.com/office/drawing/2014/main" id="{52A18C11-761E-B888-192D-55BB7AEE75EF}"/>
              </a:ext>
            </a:extLst>
          </p:cNvPr>
          <p:cNvSpPr txBox="1"/>
          <p:nvPr/>
        </p:nvSpPr>
        <p:spPr>
          <a:xfrm>
            <a:off x="1563341" y="4889258"/>
            <a:ext cx="855347" cy="307777"/>
          </a:xfrm>
          <a:prstGeom prst="rect">
            <a:avLst/>
          </a:prstGeom>
          <a:noFill/>
        </p:spPr>
        <p:txBody>
          <a:bodyPr wrap="square" rtlCol="0">
            <a:spAutoFit/>
          </a:bodyPr>
          <a:lstStyle/>
          <a:p>
            <a:r>
              <a:rPr lang="en-US" sz="1400" i="1" dirty="0">
                <a:solidFill>
                  <a:srgbClr val="7030A0"/>
                </a:solidFill>
              </a:rPr>
              <a:t>V135</a:t>
            </a:r>
          </a:p>
        </p:txBody>
      </p:sp>
    </p:spTree>
    <p:extLst>
      <p:ext uri="{BB962C8B-B14F-4D97-AF65-F5344CB8AC3E}">
        <p14:creationId xmlns:p14="http://schemas.microsoft.com/office/powerpoint/2010/main" val="191728379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294AF8ED-5049-FF10-435F-EEA3BDD81230}"/>
              </a:ext>
            </a:extLst>
          </p:cNvPr>
          <p:cNvPicPr>
            <a:picLocks noChangeAspect="1"/>
          </p:cNvPicPr>
          <p:nvPr/>
        </p:nvPicPr>
        <p:blipFill>
          <a:blip r:embed="rId2"/>
          <a:stretch>
            <a:fillRect/>
          </a:stretch>
        </p:blipFill>
        <p:spPr>
          <a:xfrm>
            <a:off x="1228310" y="1097280"/>
            <a:ext cx="6333435" cy="5127683"/>
          </a:xfrm>
          <a:prstGeom prst="rect">
            <a:avLst/>
          </a:prstGeom>
        </p:spPr>
      </p:pic>
      <p:sp>
        <p:nvSpPr>
          <p:cNvPr id="2" name="Title 1">
            <a:extLst>
              <a:ext uri="{FF2B5EF4-FFF2-40B4-BE49-F238E27FC236}">
                <a16:creationId xmlns:a16="http://schemas.microsoft.com/office/drawing/2014/main" id="{19BD17F1-0EB2-2641-C841-810FCD5C46EE}"/>
              </a:ext>
            </a:extLst>
          </p:cNvPr>
          <p:cNvSpPr>
            <a:spLocks noGrp="1"/>
          </p:cNvSpPr>
          <p:nvPr>
            <p:ph type="title"/>
          </p:nvPr>
        </p:nvSpPr>
        <p:spPr/>
        <p:txBody>
          <a:bodyPr/>
          <a:lstStyle/>
          <a:p>
            <a:r>
              <a:rPr lang="en-US" dirty="0"/>
              <a:t>QA/QC of the GVX Vectors</a:t>
            </a:r>
          </a:p>
        </p:txBody>
      </p:sp>
      <p:sp>
        <p:nvSpPr>
          <p:cNvPr id="4" name="Date Placeholder 3">
            <a:extLst>
              <a:ext uri="{FF2B5EF4-FFF2-40B4-BE49-F238E27FC236}">
                <a16:creationId xmlns:a16="http://schemas.microsoft.com/office/drawing/2014/main" id="{52C5787A-98D3-A8A4-02A8-A6B21F4366B3}"/>
              </a:ext>
            </a:extLst>
          </p:cNvPr>
          <p:cNvSpPr>
            <a:spLocks noGrp="1"/>
          </p:cNvSpPr>
          <p:nvPr>
            <p:ph type="dt" sz="half" idx="10"/>
          </p:nvPr>
        </p:nvSpPr>
        <p:spPr/>
        <p:txBody>
          <a:bodyPr/>
          <a:lstStyle/>
          <a:p>
            <a:pPr>
              <a:defRPr/>
            </a:pPr>
            <a:r>
              <a:rPr lang="en-US"/>
              <a:t>2023-10-16</a:t>
            </a:r>
            <a:endParaRPr lang="en-US" dirty="0"/>
          </a:p>
        </p:txBody>
      </p:sp>
      <p:sp>
        <p:nvSpPr>
          <p:cNvPr id="5" name="Footer Placeholder 4">
            <a:extLst>
              <a:ext uri="{FF2B5EF4-FFF2-40B4-BE49-F238E27FC236}">
                <a16:creationId xmlns:a16="http://schemas.microsoft.com/office/drawing/2014/main" id="{F2183509-B3A9-C602-EF33-16D989F70041}"/>
              </a:ext>
            </a:extLst>
          </p:cNvPr>
          <p:cNvSpPr>
            <a:spLocks noGrp="1"/>
          </p:cNvSpPr>
          <p:nvPr>
            <p:ph type="ftr" sz="quarter" idx="11"/>
          </p:nvPr>
        </p:nvSpPr>
        <p:spPr/>
        <p:txBody>
          <a:bodyPr/>
          <a:lstStyle/>
          <a:p>
            <a:pPr>
              <a:defRPr/>
            </a:pPr>
            <a:r>
              <a:rPr lang="en-US"/>
              <a:t>Step 2 : Uploading GVX Data</a:t>
            </a:r>
            <a:endParaRPr lang="en-US" dirty="0"/>
          </a:p>
        </p:txBody>
      </p:sp>
      <p:sp>
        <p:nvSpPr>
          <p:cNvPr id="6" name="Slide Number Placeholder 5">
            <a:extLst>
              <a:ext uri="{FF2B5EF4-FFF2-40B4-BE49-F238E27FC236}">
                <a16:creationId xmlns:a16="http://schemas.microsoft.com/office/drawing/2014/main" id="{A039B3F0-6F65-FA56-8F5F-51C138CE3533}"/>
              </a:ext>
            </a:extLst>
          </p:cNvPr>
          <p:cNvSpPr>
            <a:spLocks noGrp="1"/>
          </p:cNvSpPr>
          <p:nvPr>
            <p:ph type="sldNum" sz="quarter" idx="12"/>
          </p:nvPr>
        </p:nvSpPr>
        <p:spPr/>
        <p:txBody>
          <a:bodyPr/>
          <a:lstStyle/>
          <a:p>
            <a:pPr>
              <a:defRPr/>
            </a:pPr>
            <a:fld id="{73529DF9-F8E1-4220-8C8F-E52644C5560B}" type="slidenum">
              <a:rPr lang="en-US" smtClean="0"/>
              <a:pPr>
                <a:defRPr/>
              </a:pPr>
              <a:t>29</a:t>
            </a:fld>
            <a:endParaRPr lang="en-US"/>
          </a:p>
        </p:txBody>
      </p:sp>
      <p:sp>
        <p:nvSpPr>
          <p:cNvPr id="11" name="TextBox 10">
            <a:extLst>
              <a:ext uri="{FF2B5EF4-FFF2-40B4-BE49-F238E27FC236}">
                <a16:creationId xmlns:a16="http://schemas.microsoft.com/office/drawing/2014/main" id="{4B2F8ACD-FA96-9A74-7FF1-D54C4936DFD3}"/>
              </a:ext>
            </a:extLst>
          </p:cNvPr>
          <p:cNvSpPr txBox="1"/>
          <p:nvPr/>
        </p:nvSpPr>
        <p:spPr>
          <a:xfrm>
            <a:off x="3639378" y="5097986"/>
            <a:ext cx="2464904" cy="523220"/>
          </a:xfrm>
          <a:prstGeom prst="rect">
            <a:avLst/>
          </a:prstGeom>
          <a:noFill/>
        </p:spPr>
        <p:txBody>
          <a:bodyPr wrap="square" rtlCol="0">
            <a:spAutoFit/>
          </a:bodyPr>
          <a:lstStyle/>
          <a:p>
            <a:r>
              <a:rPr lang="en-US" sz="1400" dirty="0">
                <a:solidFill>
                  <a:srgbClr val="0070C0"/>
                </a:solidFill>
              </a:rPr>
              <a:t>Drop-down Selection</a:t>
            </a:r>
          </a:p>
          <a:p>
            <a:r>
              <a:rPr lang="en-US" sz="1400" i="1" dirty="0">
                <a:solidFill>
                  <a:srgbClr val="0070C0"/>
                </a:solidFill>
              </a:rPr>
              <a:t>choose Statistics</a:t>
            </a:r>
          </a:p>
        </p:txBody>
      </p:sp>
      <p:sp>
        <p:nvSpPr>
          <p:cNvPr id="12" name="Rectangle 11">
            <a:extLst>
              <a:ext uri="{FF2B5EF4-FFF2-40B4-BE49-F238E27FC236}">
                <a16:creationId xmlns:a16="http://schemas.microsoft.com/office/drawing/2014/main" id="{5CAD011F-7A16-3F12-67AA-555A1E97A00B}"/>
              </a:ext>
            </a:extLst>
          </p:cNvPr>
          <p:cNvSpPr/>
          <p:nvPr/>
        </p:nvSpPr>
        <p:spPr>
          <a:xfrm>
            <a:off x="1269585" y="5741255"/>
            <a:ext cx="984250" cy="107950"/>
          </a:xfrm>
          <a:prstGeom prst="rect">
            <a:avLst/>
          </a:prstGeom>
          <a:solidFill>
            <a:srgbClr val="FFFF00">
              <a:alpha val="9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 name="Straight Arrow Connector 13">
            <a:extLst>
              <a:ext uri="{FF2B5EF4-FFF2-40B4-BE49-F238E27FC236}">
                <a16:creationId xmlns:a16="http://schemas.microsoft.com/office/drawing/2014/main" id="{F11C1C54-00D5-E2B3-A303-970821EC8B25}"/>
              </a:ext>
            </a:extLst>
          </p:cNvPr>
          <p:cNvCxnSpPr>
            <a:cxnSpLocks/>
            <a:stCxn id="11" idx="1"/>
            <a:endCxn id="12" idx="3"/>
          </p:cNvCxnSpPr>
          <p:nvPr/>
        </p:nvCxnSpPr>
        <p:spPr>
          <a:xfrm flipH="1">
            <a:off x="2253835" y="5359596"/>
            <a:ext cx="1385543" cy="435634"/>
          </a:xfrm>
          <a:prstGeom prst="straightConnector1">
            <a:avLst/>
          </a:prstGeom>
          <a:ln w="2540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7158871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250"/>
                                  </p:stCondLst>
                                  <p:childTnLst>
                                    <p:set>
                                      <p:cBhvr>
                                        <p:cTn id="6" dur="1" fill="hold">
                                          <p:stCondLst>
                                            <p:cond delay="0"/>
                                          </p:stCondLst>
                                        </p:cTn>
                                        <p:tgtEl>
                                          <p:spTgt spid="11"/>
                                        </p:tgtEl>
                                        <p:attrNameLst>
                                          <p:attrName>style.visibility</p:attrName>
                                        </p:attrNameLst>
                                      </p:cBhvr>
                                      <p:to>
                                        <p:strVal val="visible"/>
                                      </p:to>
                                    </p:set>
                                    <p:animEffect transition="in" filter="wipe(right)">
                                      <p:cBhvr>
                                        <p:cTn id="7" dur="500"/>
                                        <p:tgtEl>
                                          <p:spTgt spid="11"/>
                                        </p:tgtEl>
                                      </p:cBhvr>
                                    </p:animEffect>
                                  </p:childTnLst>
                                </p:cTn>
                              </p:par>
                            </p:childTnLst>
                          </p:cTn>
                        </p:par>
                        <p:par>
                          <p:cTn id="8" fill="hold">
                            <p:stCondLst>
                              <p:cond delay="750"/>
                            </p:stCondLst>
                            <p:childTnLst>
                              <p:par>
                                <p:cTn id="9" presetID="22" presetClass="entr" presetSubtype="2" fill="hold" nodeType="afterEffect">
                                  <p:stCondLst>
                                    <p:cond delay="250"/>
                                  </p:stCondLst>
                                  <p:childTnLst>
                                    <p:set>
                                      <p:cBhvr>
                                        <p:cTn id="10" dur="1" fill="hold">
                                          <p:stCondLst>
                                            <p:cond delay="0"/>
                                          </p:stCondLst>
                                        </p:cTn>
                                        <p:tgtEl>
                                          <p:spTgt spid="14"/>
                                        </p:tgtEl>
                                        <p:attrNameLst>
                                          <p:attrName>style.visibility</p:attrName>
                                        </p:attrNameLst>
                                      </p:cBhvr>
                                      <p:to>
                                        <p:strVal val="visible"/>
                                      </p:to>
                                    </p:set>
                                    <p:animEffect transition="in" filter="wipe(right)">
                                      <p:cBhvr>
                                        <p:cTn id="11" dur="500"/>
                                        <p:tgtEl>
                                          <p:spTgt spid="14"/>
                                        </p:tgtEl>
                                      </p:cBhvr>
                                    </p:animEffect>
                                  </p:childTnLst>
                                </p:cTn>
                              </p:par>
                            </p:childTnLst>
                          </p:cTn>
                        </p:par>
                        <p:par>
                          <p:cTn id="12" fill="hold">
                            <p:stCondLst>
                              <p:cond delay="1500"/>
                            </p:stCondLst>
                            <p:childTnLst>
                              <p:par>
                                <p:cTn id="13" presetID="22" presetClass="entr" presetSubtype="2" fill="hold" grpId="0" nodeType="afterEffect">
                                  <p:stCondLst>
                                    <p:cond delay="250"/>
                                  </p:stCondLst>
                                  <p:childTnLst>
                                    <p:set>
                                      <p:cBhvr>
                                        <p:cTn id="14" dur="1" fill="hold">
                                          <p:stCondLst>
                                            <p:cond delay="0"/>
                                          </p:stCondLst>
                                        </p:cTn>
                                        <p:tgtEl>
                                          <p:spTgt spid="12"/>
                                        </p:tgtEl>
                                        <p:attrNameLst>
                                          <p:attrName>style.visibility</p:attrName>
                                        </p:attrNameLst>
                                      </p:cBhvr>
                                      <p:to>
                                        <p:strVal val="visible"/>
                                      </p:to>
                                    </p:set>
                                    <p:animEffect transition="in" filter="wipe(right)">
                                      <p:cBhvr>
                                        <p:cTn id="1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l"/>
            <a:r>
              <a:rPr lang="en-US" sz="4000" dirty="0"/>
              <a:t>What’s in this training?</a:t>
            </a:r>
          </a:p>
        </p:txBody>
      </p:sp>
      <p:sp>
        <p:nvSpPr>
          <p:cNvPr id="7" name="TextBox 6"/>
          <p:cNvSpPr txBox="1"/>
          <p:nvPr/>
        </p:nvSpPr>
        <p:spPr>
          <a:xfrm>
            <a:off x="457200" y="1280160"/>
            <a:ext cx="8229600" cy="4401205"/>
          </a:xfrm>
          <a:prstGeom prst="rect">
            <a:avLst/>
          </a:prstGeom>
          <a:noFill/>
          <a:effectLst/>
        </p:spPr>
        <p:style>
          <a:lnRef idx="0">
            <a:schemeClr val="accent1"/>
          </a:lnRef>
          <a:fillRef idx="1001">
            <a:schemeClr val="dk2"/>
          </a:fillRef>
          <a:effectRef idx="3">
            <a:schemeClr val="accent1"/>
          </a:effectRef>
          <a:fontRef idx="minor">
            <a:schemeClr val="lt1"/>
          </a:fontRef>
        </p:style>
        <p:txBody>
          <a:bodyPr wrap="square" rtlCol="0">
            <a:spAutoFit/>
          </a:bodyPr>
          <a:lstStyle/>
          <a:p>
            <a:pPr marL="3175" indent="-3175">
              <a:spcBef>
                <a:spcPct val="50000"/>
              </a:spcBef>
            </a:pPr>
            <a:r>
              <a:rPr lang="en-US" sz="3200" i="1" dirty="0">
                <a:solidFill>
                  <a:srgbClr val="0070C0"/>
                </a:solidFill>
                <a:cs typeface="Arial" pitchFamily="34" charset="0"/>
              </a:rPr>
              <a:t>This presentation shows how to upload GVX data to a project. </a:t>
            </a:r>
          </a:p>
          <a:p>
            <a:pPr marL="3175" indent="-3175">
              <a:spcBef>
                <a:spcPct val="50000"/>
              </a:spcBef>
            </a:pPr>
            <a:r>
              <a:rPr lang="en-US" sz="2400" dirty="0">
                <a:solidFill>
                  <a:schemeClr val="tx1"/>
                </a:solidFill>
                <a:cs typeface="Arial" pitchFamily="34" charset="0"/>
              </a:rPr>
              <a:t>The format is as a series of steps like a cookbook. Like most cookbooks, the justification for and discussion of variations in those steps will be minimal. The intent is to get you started quickly, then leave you free to explore OPUS Projects on your own.</a:t>
            </a:r>
          </a:p>
          <a:p>
            <a:pPr marL="3175" indent="-3175">
              <a:spcBef>
                <a:spcPct val="50000"/>
              </a:spcBef>
            </a:pPr>
            <a:r>
              <a:rPr lang="en-US" sz="2400" dirty="0">
                <a:solidFill>
                  <a:schemeClr val="tx1"/>
                </a:solidFill>
                <a:cs typeface="Arial" pitchFamily="34" charset="0"/>
              </a:rPr>
              <a:t>We assume familiarity with OPUS so some steps will be quite terse. If you are unfamiliar with OPUS, mention this your instructor during a break.</a:t>
            </a:r>
            <a:endParaRPr lang="en-US" sz="2400" b="1" dirty="0">
              <a:solidFill>
                <a:schemeClr val="tx1"/>
              </a:solidFill>
              <a:cs typeface="Arial" pitchFamily="34" charset="0"/>
            </a:endParaRPr>
          </a:p>
        </p:txBody>
      </p:sp>
      <p:sp>
        <p:nvSpPr>
          <p:cNvPr id="18" name="Date Placeholder 17"/>
          <p:cNvSpPr>
            <a:spLocks noGrp="1"/>
          </p:cNvSpPr>
          <p:nvPr>
            <p:ph type="dt" sz="half" idx="10"/>
          </p:nvPr>
        </p:nvSpPr>
        <p:spPr/>
        <p:txBody>
          <a:bodyPr/>
          <a:lstStyle/>
          <a:p>
            <a:pPr>
              <a:defRPr/>
            </a:pPr>
            <a:r>
              <a:rPr lang="en-US"/>
              <a:t>2023-10-16</a:t>
            </a:r>
            <a:endParaRPr lang="en-US" dirty="0"/>
          </a:p>
        </p:txBody>
      </p:sp>
      <p:sp>
        <p:nvSpPr>
          <p:cNvPr id="19" name="Slide Number Placeholder 18"/>
          <p:cNvSpPr>
            <a:spLocks noGrp="1"/>
          </p:cNvSpPr>
          <p:nvPr>
            <p:ph type="sldNum" sz="quarter" idx="12"/>
          </p:nvPr>
        </p:nvSpPr>
        <p:spPr/>
        <p:txBody>
          <a:bodyPr/>
          <a:lstStyle/>
          <a:p>
            <a:pPr>
              <a:defRPr/>
            </a:pPr>
            <a:fld id="{73529DF9-F8E1-4220-8C8F-E52644C5560B}" type="slidenum">
              <a:rPr lang="en-US" smtClean="0"/>
              <a:pPr>
                <a:defRPr/>
              </a:pPr>
              <a:t>3</a:t>
            </a:fld>
            <a:endParaRPr lang="en-US"/>
          </a:p>
        </p:txBody>
      </p:sp>
      <p:sp>
        <p:nvSpPr>
          <p:cNvPr id="20" name="Footer Placeholder 19"/>
          <p:cNvSpPr>
            <a:spLocks noGrp="1"/>
          </p:cNvSpPr>
          <p:nvPr>
            <p:ph type="ftr" sz="quarter" idx="11"/>
          </p:nvPr>
        </p:nvSpPr>
        <p:spPr/>
        <p:txBody>
          <a:bodyPr/>
          <a:lstStyle/>
          <a:p>
            <a:pPr>
              <a:defRPr/>
            </a:pPr>
            <a:r>
              <a:rPr lang="en-US"/>
              <a:t>Step 2 : Uploading GVX Data</a:t>
            </a:r>
            <a:endParaRPr lang="en-US" dirty="0"/>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B8AB0E-C8B9-DF0D-852C-1CDFB96F7F1B}"/>
              </a:ext>
            </a:extLst>
          </p:cNvPr>
          <p:cNvSpPr>
            <a:spLocks noGrp="1"/>
          </p:cNvSpPr>
          <p:nvPr>
            <p:ph type="title"/>
          </p:nvPr>
        </p:nvSpPr>
        <p:spPr/>
        <p:txBody>
          <a:bodyPr/>
          <a:lstStyle/>
          <a:p>
            <a:r>
              <a:rPr lang="en-US" dirty="0"/>
              <a:t>QA/QC of the GVX Vectors</a:t>
            </a:r>
          </a:p>
        </p:txBody>
      </p:sp>
      <p:sp>
        <p:nvSpPr>
          <p:cNvPr id="4" name="Date Placeholder 3">
            <a:extLst>
              <a:ext uri="{FF2B5EF4-FFF2-40B4-BE49-F238E27FC236}">
                <a16:creationId xmlns:a16="http://schemas.microsoft.com/office/drawing/2014/main" id="{0B91091A-55A4-B3AE-9AD5-BFCADAA984B8}"/>
              </a:ext>
            </a:extLst>
          </p:cNvPr>
          <p:cNvSpPr>
            <a:spLocks noGrp="1"/>
          </p:cNvSpPr>
          <p:nvPr>
            <p:ph type="dt" sz="half" idx="10"/>
          </p:nvPr>
        </p:nvSpPr>
        <p:spPr/>
        <p:txBody>
          <a:bodyPr/>
          <a:lstStyle/>
          <a:p>
            <a:pPr>
              <a:defRPr/>
            </a:pPr>
            <a:r>
              <a:rPr lang="en-US"/>
              <a:t>2023-10-16</a:t>
            </a:r>
            <a:endParaRPr lang="en-US" dirty="0"/>
          </a:p>
        </p:txBody>
      </p:sp>
      <p:sp>
        <p:nvSpPr>
          <p:cNvPr id="5" name="Footer Placeholder 4">
            <a:extLst>
              <a:ext uri="{FF2B5EF4-FFF2-40B4-BE49-F238E27FC236}">
                <a16:creationId xmlns:a16="http://schemas.microsoft.com/office/drawing/2014/main" id="{B2F45444-6CBE-DE72-EDE0-E4F3C79FCAD8}"/>
              </a:ext>
            </a:extLst>
          </p:cNvPr>
          <p:cNvSpPr>
            <a:spLocks noGrp="1"/>
          </p:cNvSpPr>
          <p:nvPr>
            <p:ph type="ftr" sz="quarter" idx="11"/>
          </p:nvPr>
        </p:nvSpPr>
        <p:spPr/>
        <p:txBody>
          <a:bodyPr/>
          <a:lstStyle/>
          <a:p>
            <a:pPr>
              <a:defRPr/>
            </a:pPr>
            <a:r>
              <a:rPr lang="en-US"/>
              <a:t>Step 2 : Uploading GVX Data</a:t>
            </a:r>
            <a:endParaRPr lang="en-US" dirty="0"/>
          </a:p>
        </p:txBody>
      </p:sp>
      <p:sp>
        <p:nvSpPr>
          <p:cNvPr id="6" name="Slide Number Placeholder 5">
            <a:extLst>
              <a:ext uri="{FF2B5EF4-FFF2-40B4-BE49-F238E27FC236}">
                <a16:creationId xmlns:a16="http://schemas.microsoft.com/office/drawing/2014/main" id="{094E0315-BF6F-5AF8-A899-DBF664BD1A46}"/>
              </a:ext>
            </a:extLst>
          </p:cNvPr>
          <p:cNvSpPr>
            <a:spLocks noGrp="1"/>
          </p:cNvSpPr>
          <p:nvPr>
            <p:ph type="sldNum" sz="quarter" idx="12"/>
          </p:nvPr>
        </p:nvSpPr>
        <p:spPr/>
        <p:txBody>
          <a:bodyPr/>
          <a:lstStyle/>
          <a:p>
            <a:pPr>
              <a:defRPr/>
            </a:pPr>
            <a:fld id="{73529DF9-F8E1-4220-8C8F-E52644C5560B}" type="slidenum">
              <a:rPr lang="en-US" smtClean="0"/>
              <a:pPr>
                <a:defRPr/>
              </a:pPr>
              <a:t>30</a:t>
            </a:fld>
            <a:endParaRPr lang="en-US"/>
          </a:p>
        </p:txBody>
      </p:sp>
      <p:pic>
        <p:nvPicPr>
          <p:cNvPr id="8" name="Picture 7">
            <a:extLst>
              <a:ext uri="{FF2B5EF4-FFF2-40B4-BE49-F238E27FC236}">
                <a16:creationId xmlns:a16="http://schemas.microsoft.com/office/drawing/2014/main" id="{14C67932-B89F-1F9B-FD74-9E26F1240D39}"/>
              </a:ext>
            </a:extLst>
          </p:cNvPr>
          <p:cNvPicPr>
            <a:picLocks noChangeAspect="1"/>
          </p:cNvPicPr>
          <p:nvPr/>
        </p:nvPicPr>
        <p:blipFill>
          <a:blip r:embed="rId2"/>
          <a:stretch>
            <a:fillRect/>
          </a:stretch>
        </p:blipFill>
        <p:spPr>
          <a:xfrm>
            <a:off x="1228310" y="1097280"/>
            <a:ext cx="6333435" cy="5127683"/>
          </a:xfrm>
          <a:prstGeom prst="rect">
            <a:avLst/>
          </a:prstGeom>
        </p:spPr>
      </p:pic>
      <p:sp>
        <p:nvSpPr>
          <p:cNvPr id="9" name="Rectangle 8">
            <a:extLst>
              <a:ext uri="{FF2B5EF4-FFF2-40B4-BE49-F238E27FC236}">
                <a16:creationId xmlns:a16="http://schemas.microsoft.com/office/drawing/2014/main" id="{6E9E6E87-6674-161B-5C0E-C859D6CB5908}"/>
              </a:ext>
            </a:extLst>
          </p:cNvPr>
          <p:cNvSpPr/>
          <p:nvPr/>
        </p:nvSpPr>
        <p:spPr>
          <a:xfrm>
            <a:off x="1674604" y="5005388"/>
            <a:ext cx="2644983" cy="700087"/>
          </a:xfrm>
          <a:prstGeom prst="rect">
            <a:avLst/>
          </a:prstGeom>
          <a:solidFill>
            <a:srgbClr val="FF0000">
              <a:alpha val="5000"/>
            </a:srgbClr>
          </a:solid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AD16F1EB-2B1C-867F-CCBA-882BE71874FC}"/>
              </a:ext>
            </a:extLst>
          </p:cNvPr>
          <p:cNvSpPr/>
          <p:nvPr/>
        </p:nvSpPr>
        <p:spPr>
          <a:xfrm>
            <a:off x="4984750" y="5005387"/>
            <a:ext cx="1270000" cy="700087"/>
          </a:xfrm>
          <a:prstGeom prst="rect">
            <a:avLst/>
          </a:prstGeom>
          <a:solidFill>
            <a:srgbClr val="FF0000">
              <a:alpha val="5000"/>
            </a:srgbClr>
          </a:solid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3A797492-46C9-0187-A1A6-5A864AD21BB7}"/>
              </a:ext>
            </a:extLst>
          </p:cNvPr>
          <p:cNvSpPr txBox="1"/>
          <p:nvPr/>
        </p:nvSpPr>
        <p:spPr>
          <a:xfrm>
            <a:off x="2158793" y="4680763"/>
            <a:ext cx="1933575" cy="276999"/>
          </a:xfrm>
          <a:prstGeom prst="rect">
            <a:avLst/>
          </a:prstGeom>
          <a:noFill/>
        </p:spPr>
        <p:txBody>
          <a:bodyPr wrap="square" rtlCol="0">
            <a:spAutoFit/>
          </a:bodyPr>
          <a:lstStyle/>
          <a:p>
            <a:r>
              <a:rPr lang="en-US" sz="1200" i="1" dirty="0">
                <a:solidFill>
                  <a:srgbClr val="FF0000"/>
                </a:solidFill>
              </a:rPr>
              <a:t>Check basic statistics</a:t>
            </a:r>
          </a:p>
        </p:txBody>
      </p:sp>
      <p:sp>
        <p:nvSpPr>
          <p:cNvPr id="12" name="TextBox 11">
            <a:extLst>
              <a:ext uri="{FF2B5EF4-FFF2-40B4-BE49-F238E27FC236}">
                <a16:creationId xmlns:a16="http://schemas.microsoft.com/office/drawing/2014/main" id="{248FA63B-AB70-A050-ECCE-3FB66A51DB62}"/>
              </a:ext>
            </a:extLst>
          </p:cNvPr>
          <p:cNvSpPr txBox="1"/>
          <p:nvPr/>
        </p:nvSpPr>
        <p:spPr>
          <a:xfrm>
            <a:off x="4838699" y="4680763"/>
            <a:ext cx="1933575" cy="276999"/>
          </a:xfrm>
          <a:prstGeom prst="rect">
            <a:avLst/>
          </a:prstGeom>
          <a:noFill/>
        </p:spPr>
        <p:txBody>
          <a:bodyPr wrap="square" rtlCol="0">
            <a:spAutoFit/>
          </a:bodyPr>
          <a:lstStyle/>
          <a:p>
            <a:r>
              <a:rPr lang="en-US" sz="1200" i="1" dirty="0">
                <a:solidFill>
                  <a:srgbClr val="FF0000"/>
                </a:solidFill>
              </a:rPr>
              <a:t>Check peak-to-peak</a:t>
            </a:r>
          </a:p>
        </p:txBody>
      </p:sp>
      <p:sp>
        <p:nvSpPr>
          <p:cNvPr id="3" name="TextBox 2">
            <a:extLst>
              <a:ext uri="{FF2B5EF4-FFF2-40B4-BE49-F238E27FC236}">
                <a16:creationId xmlns:a16="http://schemas.microsoft.com/office/drawing/2014/main" id="{BE40C512-D1D7-7EC2-FF17-92FDEE36368F}"/>
              </a:ext>
            </a:extLst>
          </p:cNvPr>
          <p:cNvSpPr txBox="1"/>
          <p:nvPr/>
        </p:nvSpPr>
        <p:spPr>
          <a:xfrm>
            <a:off x="6680682" y="4915781"/>
            <a:ext cx="1933575" cy="769441"/>
          </a:xfrm>
          <a:prstGeom prst="rect">
            <a:avLst/>
          </a:prstGeom>
          <a:solidFill>
            <a:schemeClr val="tx2">
              <a:lumMod val="20000"/>
              <a:lumOff val="80000"/>
            </a:schemeClr>
          </a:solidFill>
          <a:ln w="19050">
            <a:solidFill>
              <a:srgbClr val="0070C0"/>
            </a:solidFill>
          </a:ln>
        </p:spPr>
        <p:txBody>
          <a:bodyPr wrap="square" rtlCol="0">
            <a:spAutoFit/>
          </a:bodyPr>
          <a:lstStyle/>
          <a:p>
            <a:r>
              <a:rPr lang="en-US" sz="1100" i="1" dirty="0">
                <a:solidFill>
                  <a:srgbClr val="FF0000"/>
                </a:solidFill>
              </a:rPr>
              <a:t>These are the POSITIONAL peak-to-peak – same as shown on the individual Mark Pages graphical plots.</a:t>
            </a:r>
          </a:p>
        </p:txBody>
      </p:sp>
    </p:spTree>
    <p:extLst>
      <p:ext uri="{BB962C8B-B14F-4D97-AF65-F5344CB8AC3E}">
        <p14:creationId xmlns:p14="http://schemas.microsoft.com/office/powerpoint/2010/main" val="158814077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25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1000"/>
                                        <p:tgtEl>
                                          <p:spTgt spid="9"/>
                                        </p:tgtEl>
                                      </p:cBhvr>
                                    </p:animEffect>
                                  </p:childTnLst>
                                </p:cTn>
                              </p:par>
                            </p:childTnLst>
                          </p:cTn>
                        </p:par>
                        <p:par>
                          <p:cTn id="8" fill="hold">
                            <p:stCondLst>
                              <p:cond delay="1250"/>
                            </p:stCondLst>
                            <p:childTnLst>
                              <p:par>
                                <p:cTn id="9" presetID="22" presetClass="entr" presetSubtype="8" fill="hold" grpId="0" nodeType="afterEffect">
                                  <p:stCondLst>
                                    <p:cond delay="250"/>
                                  </p:stCondLst>
                                  <p:childTnLst>
                                    <p:set>
                                      <p:cBhvr>
                                        <p:cTn id="10" dur="1" fill="hold">
                                          <p:stCondLst>
                                            <p:cond delay="0"/>
                                          </p:stCondLst>
                                        </p:cTn>
                                        <p:tgtEl>
                                          <p:spTgt spid="11"/>
                                        </p:tgtEl>
                                        <p:attrNameLst>
                                          <p:attrName>style.visibility</p:attrName>
                                        </p:attrNameLst>
                                      </p:cBhvr>
                                      <p:to>
                                        <p:strVal val="visible"/>
                                      </p:to>
                                    </p:set>
                                    <p:animEffect transition="in" filter="wipe(left)">
                                      <p:cBhvr>
                                        <p:cTn id="11" dur="1000"/>
                                        <p:tgtEl>
                                          <p:spTgt spid="11"/>
                                        </p:tgtEl>
                                      </p:cBhvr>
                                    </p:animEffect>
                                  </p:childTnLst>
                                </p:cTn>
                              </p:par>
                            </p:childTnLst>
                          </p:cTn>
                        </p:par>
                        <p:par>
                          <p:cTn id="12" fill="hold">
                            <p:stCondLst>
                              <p:cond delay="2500"/>
                            </p:stCondLst>
                            <p:childTnLst>
                              <p:par>
                                <p:cTn id="13" presetID="22" presetClass="entr" presetSubtype="8" fill="hold" grpId="0" nodeType="afterEffect">
                                  <p:stCondLst>
                                    <p:cond delay="250"/>
                                  </p:stCondLst>
                                  <p:childTnLst>
                                    <p:set>
                                      <p:cBhvr>
                                        <p:cTn id="14" dur="1" fill="hold">
                                          <p:stCondLst>
                                            <p:cond delay="0"/>
                                          </p:stCondLst>
                                        </p:cTn>
                                        <p:tgtEl>
                                          <p:spTgt spid="10"/>
                                        </p:tgtEl>
                                        <p:attrNameLst>
                                          <p:attrName>style.visibility</p:attrName>
                                        </p:attrNameLst>
                                      </p:cBhvr>
                                      <p:to>
                                        <p:strVal val="visible"/>
                                      </p:to>
                                    </p:set>
                                    <p:animEffect transition="in" filter="wipe(left)">
                                      <p:cBhvr>
                                        <p:cTn id="15" dur="1000"/>
                                        <p:tgtEl>
                                          <p:spTgt spid="10"/>
                                        </p:tgtEl>
                                      </p:cBhvr>
                                    </p:animEffect>
                                  </p:childTnLst>
                                </p:cTn>
                              </p:par>
                            </p:childTnLst>
                          </p:cTn>
                        </p:par>
                        <p:par>
                          <p:cTn id="16" fill="hold">
                            <p:stCondLst>
                              <p:cond delay="3750"/>
                            </p:stCondLst>
                            <p:childTnLst>
                              <p:par>
                                <p:cTn id="17" presetID="22" presetClass="entr" presetSubtype="8" fill="hold" grpId="0" nodeType="afterEffect">
                                  <p:stCondLst>
                                    <p:cond delay="250"/>
                                  </p:stCondLst>
                                  <p:childTnLst>
                                    <p:set>
                                      <p:cBhvr>
                                        <p:cTn id="18" dur="1" fill="hold">
                                          <p:stCondLst>
                                            <p:cond delay="0"/>
                                          </p:stCondLst>
                                        </p:cTn>
                                        <p:tgtEl>
                                          <p:spTgt spid="12"/>
                                        </p:tgtEl>
                                        <p:attrNameLst>
                                          <p:attrName>style.visibility</p:attrName>
                                        </p:attrNameLst>
                                      </p:cBhvr>
                                      <p:to>
                                        <p:strVal val="visible"/>
                                      </p:to>
                                    </p:set>
                                    <p:animEffect transition="in" filter="wipe(left)">
                                      <p:cBhvr>
                                        <p:cTn id="19" dur="1000"/>
                                        <p:tgtEl>
                                          <p:spTgt spid="12"/>
                                        </p:tgtEl>
                                      </p:cBhvr>
                                    </p:animEffect>
                                  </p:childTnLst>
                                </p:cTn>
                              </p:par>
                            </p:childTnLst>
                          </p:cTn>
                        </p:par>
                        <p:par>
                          <p:cTn id="20" fill="hold">
                            <p:stCondLst>
                              <p:cond delay="5000"/>
                            </p:stCondLst>
                            <p:childTnLst>
                              <p:par>
                                <p:cTn id="21" presetID="22" presetClass="entr" presetSubtype="8" fill="hold" grpId="0" nodeType="afterEffect">
                                  <p:stCondLst>
                                    <p:cond delay="250"/>
                                  </p:stCondLst>
                                  <p:childTnLst>
                                    <p:set>
                                      <p:cBhvr>
                                        <p:cTn id="22" dur="1" fill="hold">
                                          <p:stCondLst>
                                            <p:cond delay="0"/>
                                          </p:stCondLst>
                                        </p:cTn>
                                        <p:tgtEl>
                                          <p:spTgt spid="3"/>
                                        </p:tgtEl>
                                        <p:attrNameLst>
                                          <p:attrName>style.visibility</p:attrName>
                                        </p:attrNameLst>
                                      </p:cBhvr>
                                      <p:to>
                                        <p:strVal val="visible"/>
                                      </p:to>
                                    </p:set>
                                    <p:animEffect transition="in" filter="wipe(left)">
                                      <p:cBhvr>
                                        <p:cTn id="23"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p:bldP spid="12" grpId="0"/>
      <p:bldP spid="3"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B8AB0E-C8B9-DF0D-852C-1CDFB96F7F1B}"/>
              </a:ext>
            </a:extLst>
          </p:cNvPr>
          <p:cNvSpPr>
            <a:spLocks noGrp="1"/>
          </p:cNvSpPr>
          <p:nvPr>
            <p:ph type="title"/>
          </p:nvPr>
        </p:nvSpPr>
        <p:spPr/>
        <p:txBody>
          <a:bodyPr/>
          <a:lstStyle/>
          <a:p>
            <a:r>
              <a:rPr lang="en-US" dirty="0"/>
              <a:t>QA/QC of the GVX Vectors</a:t>
            </a:r>
          </a:p>
        </p:txBody>
      </p:sp>
      <p:sp>
        <p:nvSpPr>
          <p:cNvPr id="4" name="Date Placeholder 3">
            <a:extLst>
              <a:ext uri="{FF2B5EF4-FFF2-40B4-BE49-F238E27FC236}">
                <a16:creationId xmlns:a16="http://schemas.microsoft.com/office/drawing/2014/main" id="{0B91091A-55A4-B3AE-9AD5-BFCADAA984B8}"/>
              </a:ext>
            </a:extLst>
          </p:cNvPr>
          <p:cNvSpPr>
            <a:spLocks noGrp="1"/>
          </p:cNvSpPr>
          <p:nvPr>
            <p:ph type="dt" sz="half" idx="10"/>
          </p:nvPr>
        </p:nvSpPr>
        <p:spPr/>
        <p:txBody>
          <a:bodyPr/>
          <a:lstStyle/>
          <a:p>
            <a:pPr>
              <a:defRPr/>
            </a:pPr>
            <a:r>
              <a:rPr lang="en-US"/>
              <a:t>2023-10-16</a:t>
            </a:r>
            <a:endParaRPr lang="en-US" dirty="0"/>
          </a:p>
        </p:txBody>
      </p:sp>
      <p:sp>
        <p:nvSpPr>
          <p:cNvPr id="5" name="Footer Placeholder 4">
            <a:extLst>
              <a:ext uri="{FF2B5EF4-FFF2-40B4-BE49-F238E27FC236}">
                <a16:creationId xmlns:a16="http://schemas.microsoft.com/office/drawing/2014/main" id="{B2F45444-6CBE-DE72-EDE0-E4F3C79FCAD8}"/>
              </a:ext>
            </a:extLst>
          </p:cNvPr>
          <p:cNvSpPr>
            <a:spLocks noGrp="1"/>
          </p:cNvSpPr>
          <p:nvPr>
            <p:ph type="ftr" sz="quarter" idx="11"/>
          </p:nvPr>
        </p:nvSpPr>
        <p:spPr/>
        <p:txBody>
          <a:bodyPr/>
          <a:lstStyle/>
          <a:p>
            <a:pPr>
              <a:defRPr/>
            </a:pPr>
            <a:r>
              <a:rPr lang="en-US"/>
              <a:t>Step 2 : Uploading GVX Data</a:t>
            </a:r>
            <a:endParaRPr lang="en-US" dirty="0"/>
          </a:p>
        </p:txBody>
      </p:sp>
      <p:sp>
        <p:nvSpPr>
          <p:cNvPr id="6" name="Slide Number Placeholder 5">
            <a:extLst>
              <a:ext uri="{FF2B5EF4-FFF2-40B4-BE49-F238E27FC236}">
                <a16:creationId xmlns:a16="http://schemas.microsoft.com/office/drawing/2014/main" id="{094E0315-BF6F-5AF8-A899-DBF664BD1A46}"/>
              </a:ext>
            </a:extLst>
          </p:cNvPr>
          <p:cNvSpPr>
            <a:spLocks noGrp="1"/>
          </p:cNvSpPr>
          <p:nvPr>
            <p:ph type="sldNum" sz="quarter" idx="12"/>
          </p:nvPr>
        </p:nvSpPr>
        <p:spPr/>
        <p:txBody>
          <a:bodyPr/>
          <a:lstStyle/>
          <a:p>
            <a:pPr>
              <a:defRPr/>
            </a:pPr>
            <a:fld id="{73529DF9-F8E1-4220-8C8F-E52644C5560B}" type="slidenum">
              <a:rPr lang="en-US" smtClean="0"/>
              <a:pPr>
                <a:defRPr/>
              </a:pPr>
              <a:t>31</a:t>
            </a:fld>
            <a:endParaRPr lang="en-US"/>
          </a:p>
        </p:txBody>
      </p:sp>
      <p:pic>
        <p:nvPicPr>
          <p:cNvPr id="8" name="Picture 7">
            <a:extLst>
              <a:ext uri="{FF2B5EF4-FFF2-40B4-BE49-F238E27FC236}">
                <a16:creationId xmlns:a16="http://schemas.microsoft.com/office/drawing/2014/main" id="{21F11F0D-9CF5-1850-7BB5-3694C69AC9CC}"/>
              </a:ext>
            </a:extLst>
          </p:cNvPr>
          <p:cNvPicPr>
            <a:picLocks noChangeAspect="1"/>
          </p:cNvPicPr>
          <p:nvPr/>
        </p:nvPicPr>
        <p:blipFill>
          <a:blip r:embed="rId2"/>
          <a:stretch>
            <a:fillRect/>
          </a:stretch>
        </p:blipFill>
        <p:spPr>
          <a:xfrm>
            <a:off x="72000" y="1775622"/>
            <a:ext cx="9000000" cy="2371429"/>
          </a:xfrm>
          <a:prstGeom prst="rect">
            <a:avLst/>
          </a:prstGeom>
        </p:spPr>
      </p:pic>
      <p:sp>
        <p:nvSpPr>
          <p:cNvPr id="10" name="TextBox 9">
            <a:extLst>
              <a:ext uri="{FF2B5EF4-FFF2-40B4-BE49-F238E27FC236}">
                <a16:creationId xmlns:a16="http://schemas.microsoft.com/office/drawing/2014/main" id="{55584277-9974-F240-49D4-C874EF18A58D}"/>
              </a:ext>
            </a:extLst>
          </p:cNvPr>
          <p:cNvSpPr txBox="1"/>
          <p:nvPr/>
        </p:nvSpPr>
        <p:spPr>
          <a:xfrm>
            <a:off x="286317" y="1367828"/>
            <a:ext cx="1490100" cy="307777"/>
          </a:xfrm>
          <a:prstGeom prst="rect">
            <a:avLst/>
          </a:prstGeom>
          <a:solidFill>
            <a:schemeClr val="accent3">
              <a:lumMod val="20000"/>
              <a:lumOff val="80000"/>
            </a:schemeClr>
          </a:solidFill>
          <a:ln w="15875">
            <a:solidFill>
              <a:schemeClr val="accent1">
                <a:shade val="50000"/>
              </a:schemeClr>
            </a:solidFill>
          </a:ln>
        </p:spPr>
        <p:txBody>
          <a:bodyPr wrap="square" rtlCol="0">
            <a:spAutoFit/>
          </a:bodyPr>
          <a:lstStyle/>
          <a:p>
            <a:r>
              <a:rPr lang="en-US" sz="1400" dirty="0">
                <a:solidFill>
                  <a:srgbClr val="0070C0"/>
                </a:solidFill>
              </a:rPr>
              <a:t>Include/Exclude</a:t>
            </a:r>
          </a:p>
        </p:txBody>
      </p:sp>
      <p:sp>
        <p:nvSpPr>
          <p:cNvPr id="11" name="Rectangle 10">
            <a:extLst>
              <a:ext uri="{FF2B5EF4-FFF2-40B4-BE49-F238E27FC236}">
                <a16:creationId xmlns:a16="http://schemas.microsoft.com/office/drawing/2014/main" id="{D9B79A89-769F-0583-61B2-DD456C7CB8E8}"/>
              </a:ext>
            </a:extLst>
          </p:cNvPr>
          <p:cNvSpPr/>
          <p:nvPr/>
        </p:nvSpPr>
        <p:spPr>
          <a:xfrm>
            <a:off x="630664" y="3344364"/>
            <a:ext cx="445661" cy="562162"/>
          </a:xfrm>
          <a:prstGeom prst="rect">
            <a:avLst/>
          </a:prstGeom>
          <a:solidFill>
            <a:srgbClr val="92D050">
              <a:alpha val="10000"/>
            </a:srgbClr>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788ADE6E-6100-33CC-1C5C-EF06F5045AB7}"/>
              </a:ext>
            </a:extLst>
          </p:cNvPr>
          <p:cNvPicPr>
            <a:picLocks noChangeAspect="1"/>
          </p:cNvPicPr>
          <p:nvPr/>
        </p:nvPicPr>
        <p:blipFill>
          <a:blip r:embed="rId3"/>
          <a:stretch>
            <a:fillRect/>
          </a:stretch>
        </p:blipFill>
        <p:spPr>
          <a:xfrm>
            <a:off x="72000" y="4340523"/>
            <a:ext cx="9028571" cy="2380952"/>
          </a:xfrm>
          <a:prstGeom prst="rect">
            <a:avLst/>
          </a:prstGeom>
        </p:spPr>
      </p:pic>
      <p:sp>
        <p:nvSpPr>
          <p:cNvPr id="14" name="Rectangle 13">
            <a:extLst>
              <a:ext uri="{FF2B5EF4-FFF2-40B4-BE49-F238E27FC236}">
                <a16:creationId xmlns:a16="http://schemas.microsoft.com/office/drawing/2014/main" id="{0133F6D2-1D4F-0B1E-DE59-40C053DD1A49}"/>
              </a:ext>
            </a:extLst>
          </p:cNvPr>
          <p:cNvSpPr/>
          <p:nvPr/>
        </p:nvSpPr>
        <p:spPr>
          <a:xfrm>
            <a:off x="630664" y="5432568"/>
            <a:ext cx="445661" cy="562162"/>
          </a:xfrm>
          <a:prstGeom prst="rect">
            <a:avLst/>
          </a:prstGeom>
          <a:solidFill>
            <a:srgbClr val="92D050">
              <a:alpha val="10000"/>
            </a:srgbClr>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 name="Straight Arrow Connector 14">
            <a:extLst>
              <a:ext uri="{FF2B5EF4-FFF2-40B4-BE49-F238E27FC236}">
                <a16:creationId xmlns:a16="http://schemas.microsoft.com/office/drawing/2014/main" id="{8E0FF69D-3333-8A44-2D3C-8BCC5D540BAB}"/>
              </a:ext>
            </a:extLst>
          </p:cNvPr>
          <p:cNvCxnSpPr>
            <a:cxnSpLocks/>
            <a:stCxn id="10" idx="2"/>
            <a:endCxn id="11" idx="0"/>
          </p:cNvCxnSpPr>
          <p:nvPr/>
        </p:nvCxnSpPr>
        <p:spPr>
          <a:xfrm flipH="1">
            <a:off x="853495" y="1675605"/>
            <a:ext cx="177872" cy="1668759"/>
          </a:xfrm>
          <a:prstGeom prst="straightConnector1">
            <a:avLst/>
          </a:prstGeom>
          <a:ln w="2540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DBFDC9FB-4A76-1070-4921-D0CCD3E3BEA7}"/>
              </a:ext>
            </a:extLst>
          </p:cNvPr>
          <p:cNvSpPr txBox="1"/>
          <p:nvPr/>
        </p:nvSpPr>
        <p:spPr>
          <a:xfrm>
            <a:off x="2432521" y="1029274"/>
            <a:ext cx="3491462" cy="677108"/>
          </a:xfrm>
          <a:prstGeom prst="rect">
            <a:avLst/>
          </a:prstGeom>
          <a:solidFill>
            <a:schemeClr val="accent3">
              <a:lumMod val="20000"/>
              <a:lumOff val="80000"/>
            </a:schemeClr>
          </a:solidFill>
          <a:ln w="15875">
            <a:solidFill>
              <a:schemeClr val="accent1">
                <a:shade val="50000"/>
              </a:schemeClr>
            </a:solidFill>
          </a:ln>
        </p:spPr>
        <p:txBody>
          <a:bodyPr wrap="square" rtlCol="0">
            <a:spAutoFit/>
          </a:bodyPr>
          <a:lstStyle/>
          <a:p>
            <a:r>
              <a:rPr lang="en-US" sz="1400" dirty="0">
                <a:solidFill>
                  <a:srgbClr val="0070C0"/>
                </a:solidFill>
              </a:rPr>
              <a:t>Remedy for Outliers</a:t>
            </a:r>
          </a:p>
          <a:p>
            <a:pPr marL="285750" indent="-285750">
              <a:buFontTx/>
              <a:buChar char="-"/>
            </a:pPr>
            <a:r>
              <a:rPr lang="en-US" sz="1200" i="1" dirty="0">
                <a:solidFill>
                  <a:srgbClr val="0070C0"/>
                </a:solidFill>
              </a:rPr>
              <a:t>Re-observe (not practical most of the time)</a:t>
            </a:r>
          </a:p>
          <a:p>
            <a:pPr marL="285750" indent="-285750">
              <a:buFontTx/>
              <a:buChar char="-"/>
            </a:pPr>
            <a:r>
              <a:rPr lang="en-US" sz="1200" i="1" dirty="0">
                <a:solidFill>
                  <a:srgbClr val="0070C0"/>
                </a:solidFill>
              </a:rPr>
              <a:t>Exclude from project (easy to do)</a:t>
            </a:r>
          </a:p>
        </p:txBody>
      </p:sp>
      <p:sp>
        <p:nvSpPr>
          <p:cNvPr id="24" name="Rectangle 23">
            <a:extLst>
              <a:ext uri="{FF2B5EF4-FFF2-40B4-BE49-F238E27FC236}">
                <a16:creationId xmlns:a16="http://schemas.microsoft.com/office/drawing/2014/main" id="{54A5D14B-6545-0EF4-7175-85A8F0440394}"/>
              </a:ext>
            </a:extLst>
          </p:cNvPr>
          <p:cNvSpPr/>
          <p:nvPr/>
        </p:nvSpPr>
        <p:spPr>
          <a:xfrm>
            <a:off x="8031255" y="1706382"/>
            <a:ext cx="980915" cy="297516"/>
          </a:xfrm>
          <a:prstGeom prst="rect">
            <a:avLst/>
          </a:prstGeom>
          <a:solidFill>
            <a:srgbClr val="92D050">
              <a:alpha val="10000"/>
            </a:srgbClr>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AAE0EF20-A1A5-0B4B-A792-FAF3499BE085}"/>
              </a:ext>
            </a:extLst>
          </p:cNvPr>
          <p:cNvSpPr/>
          <p:nvPr/>
        </p:nvSpPr>
        <p:spPr>
          <a:xfrm>
            <a:off x="8031255" y="4255512"/>
            <a:ext cx="980915" cy="365125"/>
          </a:xfrm>
          <a:prstGeom prst="rect">
            <a:avLst/>
          </a:prstGeom>
          <a:solidFill>
            <a:srgbClr val="92D050">
              <a:alpha val="10000"/>
            </a:srgbClr>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6" name="Straight Arrow Connector 25">
            <a:extLst>
              <a:ext uri="{FF2B5EF4-FFF2-40B4-BE49-F238E27FC236}">
                <a16:creationId xmlns:a16="http://schemas.microsoft.com/office/drawing/2014/main" id="{C895D8E9-2D67-C9A9-C7AD-4685BBA36879}"/>
              </a:ext>
            </a:extLst>
          </p:cNvPr>
          <p:cNvCxnSpPr>
            <a:cxnSpLocks/>
            <a:stCxn id="11" idx="3"/>
            <a:endCxn id="24" idx="1"/>
          </p:cNvCxnSpPr>
          <p:nvPr/>
        </p:nvCxnSpPr>
        <p:spPr>
          <a:xfrm flipV="1">
            <a:off x="1076325" y="1855140"/>
            <a:ext cx="6954930" cy="1770305"/>
          </a:xfrm>
          <a:prstGeom prst="straightConnector1">
            <a:avLst/>
          </a:prstGeom>
          <a:ln w="2540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91C71915-96E1-8EBF-9344-E2F19F1FB935}"/>
              </a:ext>
            </a:extLst>
          </p:cNvPr>
          <p:cNvCxnSpPr>
            <a:cxnSpLocks/>
            <a:stCxn id="14" idx="3"/>
            <a:endCxn id="25" idx="1"/>
          </p:cNvCxnSpPr>
          <p:nvPr/>
        </p:nvCxnSpPr>
        <p:spPr>
          <a:xfrm flipV="1">
            <a:off x="1076325" y="4438075"/>
            <a:ext cx="6954930" cy="1275574"/>
          </a:xfrm>
          <a:prstGeom prst="straightConnector1">
            <a:avLst/>
          </a:prstGeom>
          <a:ln w="25400">
            <a:solidFill>
              <a:schemeClr val="accent3">
                <a:lumMod val="75000"/>
              </a:schemeClr>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D91DF78C-92A2-6EB2-3F45-8168161BFF67}"/>
              </a:ext>
            </a:extLst>
          </p:cNvPr>
          <p:cNvCxnSpPr>
            <a:cxnSpLocks/>
            <a:stCxn id="10" idx="2"/>
            <a:endCxn id="14" idx="0"/>
          </p:cNvCxnSpPr>
          <p:nvPr/>
        </p:nvCxnSpPr>
        <p:spPr>
          <a:xfrm flipH="1">
            <a:off x="853495" y="1675605"/>
            <a:ext cx="177872" cy="3756963"/>
          </a:xfrm>
          <a:prstGeom prst="straightConnector1">
            <a:avLst/>
          </a:prstGeom>
          <a:ln w="25400">
            <a:solidFill>
              <a:schemeClr val="accent3">
                <a:lumMod val="75000"/>
              </a:schemeClr>
            </a:solidFill>
            <a:tailEnd type="triangle"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818542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250"/>
                                  </p:stCondLst>
                                  <p:childTnLst>
                                    <p:set>
                                      <p:cBhvr>
                                        <p:cTn id="6" dur="1" fill="hold">
                                          <p:stCondLst>
                                            <p:cond delay="0"/>
                                          </p:stCondLst>
                                        </p:cTn>
                                        <p:tgtEl>
                                          <p:spTgt spid="9"/>
                                        </p:tgtEl>
                                        <p:attrNameLst>
                                          <p:attrName>style.visibility</p:attrName>
                                        </p:attrNameLst>
                                      </p:cBhvr>
                                      <p:to>
                                        <p:strVal val="visible"/>
                                      </p:to>
                                    </p:set>
                                    <p:animEffect transition="in" filter="wipe(up)">
                                      <p:cBhvr>
                                        <p:cTn id="7" dur="1000"/>
                                        <p:tgtEl>
                                          <p:spTgt spid="9"/>
                                        </p:tgtEl>
                                      </p:cBhvr>
                                    </p:animEffect>
                                  </p:childTnLst>
                                </p:cTn>
                              </p:par>
                            </p:childTnLst>
                          </p:cTn>
                        </p:par>
                        <p:par>
                          <p:cTn id="8" fill="hold">
                            <p:stCondLst>
                              <p:cond delay="1250"/>
                            </p:stCondLst>
                            <p:childTnLst>
                              <p:par>
                                <p:cTn id="9" presetID="22" presetClass="entr" presetSubtype="1" fill="hold" grpId="0" nodeType="afterEffect">
                                  <p:stCondLst>
                                    <p:cond delay="250"/>
                                  </p:stCondLst>
                                  <p:childTnLst>
                                    <p:set>
                                      <p:cBhvr>
                                        <p:cTn id="10" dur="1" fill="hold">
                                          <p:stCondLst>
                                            <p:cond delay="0"/>
                                          </p:stCondLst>
                                        </p:cTn>
                                        <p:tgtEl>
                                          <p:spTgt spid="10"/>
                                        </p:tgtEl>
                                        <p:attrNameLst>
                                          <p:attrName>style.visibility</p:attrName>
                                        </p:attrNameLst>
                                      </p:cBhvr>
                                      <p:to>
                                        <p:strVal val="visible"/>
                                      </p:to>
                                    </p:set>
                                    <p:animEffect transition="in" filter="wipe(up)">
                                      <p:cBhvr>
                                        <p:cTn id="11" dur="1000"/>
                                        <p:tgtEl>
                                          <p:spTgt spid="10"/>
                                        </p:tgtEl>
                                      </p:cBhvr>
                                    </p:animEffect>
                                  </p:childTnLst>
                                </p:cTn>
                              </p:par>
                            </p:childTnLst>
                          </p:cTn>
                        </p:par>
                        <p:par>
                          <p:cTn id="12" fill="hold">
                            <p:stCondLst>
                              <p:cond delay="2500"/>
                            </p:stCondLst>
                            <p:childTnLst>
                              <p:par>
                                <p:cTn id="13" presetID="22" presetClass="entr" presetSubtype="1" fill="hold" nodeType="afterEffect">
                                  <p:stCondLst>
                                    <p:cond delay="250"/>
                                  </p:stCondLst>
                                  <p:childTnLst>
                                    <p:set>
                                      <p:cBhvr>
                                        <p:cTn id="14" dur="1" fill="hold">
                                          <p:stCondLst>
                                            <p:cond delay="0"/>
                                          </p:stCondLst>
                                        </p:cTn>
                                        <p:tgtEl>
                                          <p:spTgt spid="15"/>
                                        </p:tgtEl>
                                        <p:attrNameLst>
                                          <p:attrName>style.visibility</p:attrName>
                                        </p:attrNameLst>
                                      </p:cBhvr>
                                      <p:to>
                                        <p:strVal val="visible"/>
                                      </p:to>
                                    </p:set>
                                    <p:animEffect transition="in" filter="wipe(up)">
                                      <p:cBhvr>
                                        <p:cTn id="15" dur="1000"/>
                                        <p:tgtEl>
                                          <p:spTgt spid="15"/>
                                        </p:tgtEl>
                                      </p:cBhvr>
                                    </p:animEffect>
                                  </p:childTnLst>
                                </p:cTn>
                              </p:par>
                            </p:childTnLst>
                          </p:cTn>
                        </p:par>
                        <p:par>
                          <p:cTn id="16" fill="hold">
                            <p:stCondLst>
                              <p:cond delay="3750"/>
                            </p:stCondLst>
                            <p:childTnLst>
                              <p:par>
                                <p:cTn id="17" presetID="22" presetClass="entr" presetSubtype="1" fill="hold" grpId="0" nodeType="afterEffect">
                                  <p:stCondLst>
                                    <p:cond delay="250"/>
                                  </p:stCondLst>
                                  <p:childTnLst>
                                    <p:set>
                                      <p:cBhvr>
                                        <p:cTn id="18" dur="1" fill="hold">
                                          <p:stCondLst>
                                            <p:cond delay="0"/>
                                          </p:stCondLst>
                                        </p:cTn>
                                        <p:tgtEl>
                                          <p:spTgt spid="11"/>
                                        </p:tgtEl>
                                        <p:attrNameLst>
                                          <p:attrName>style.visibility</p:attrName>
                                        </p:attrNameLst>
                                      </p:cBhvr>
                                      <p:to>
                                        <p:strVal val="visible"/>
                                      </p:to>
                                    </p:set>
                                    <p:animEffect transition="in" filter="wipe(up)">
                                      <p:cBhvr>
                                        <p:cTn id="19" dur="1000"/>
                                        <p:tgtEl>
                                          <p:spTgt spid="11"/>
                                        </p:tgtEl>
                                      </p:cBhvr>
                                    </p:animEffect>
                                  </p:childTnLst>
                                </p:cTn>
                              </p:par>
                            </p:childTnLst>
                          </p:cTn>
                        </p:par>
                        <p:par>
                          <p:cTn id="20" fill="hold">
                            <p:stCondLst>
                              <p:cond delay="5000"/>
                            </p:stCondLst>
                            <p:childTnLst>
                              <p:par>
                                <p:cTn id="21" presetID="22" presetClass="entr" presetSubtype="8" fill="hold" nodeType="afterEffect">
                                  <p:stCondLst>
                                    <p:cond delay="250"/>
                                  </p:stCondLst>
                                  <p:childTnLst>
                                    <p:set>
                                      <p:cBhvr>
                                        <p:cTn id="22" dur="1" fill="hold">
                                          <p:stCondLst>
                                            <p:cond delay="0"/>
                                          </p:stCondLst>
                                        </p:cTn>
                                        <p:tgtEl>
                                          <p:spTgt spid="26"/>
                                        </p:tgtEl>
                                        <p:attrNameLst>
                                          <p:attrName>style.visibility</p:attrName>
                                        </p:attrNameLst>
                                      </p:cBhvr>
                                      <p:to>
                                        <p:strVal val="visible"/>
                                      </p:to>
                                    </p:set>
                                    <p:animEffect transition="in" filter="wipe(left)">
                                      <p:cBhvr>
                                        <p:cTn id="23" dur="1000"/>
                                        <p:tgtEl>
                                          <p:spTgt spid="26"/>
                                        </p:tgtEl>
                                      </p:cBhvr>
                                    </p:animEffect>
                                  </p:childTnLst>
                                </p:cTn>
                              </p:par>
                            </p:childTnLst>
                          </p:cTn>
                        </p:par>
                        <p:par>
                          <p:cTn id="24" fill="hold">
                            <p:stCondLst>
                              <p:cond delay="6250"/>
                            </p:stCondLst>
                            <p:childTnLst>
                              <p:par>
                                <p:cTn id="25" presetID="22" presetClass="entr" presetSubtype="1" fill="hold" grpId="0" nodeType="afterEffect">
                                  <p:stCondLst>
                                    <p:cond delay="250"/>
                                  </p:stCondLst>
                                  <p:childTnLst>
                                    <p:set>
                                      <p:cBhvr>
                                        <p:cTn id="26" dur="1" fill="hold">
                                          <p:stCondLst>
                                            <p:cond delay="0"/>
                                          </p:stCondLst>
                                        </p:cTn>
                                        <p:tgtEl>
                                          <p:spTgt spid="24"/>
                                        </p:tgtEl>
                                        <p:attrNameLst>
                                          <p:attrName>style.visibility</p:attrName>
                                        </p:attrNameLst>
                                      </p:cBhvr>
                                      <p:to>
                                        <p:strVal val="visible"/>
                                      </p:to>
                                    </p:set>
                                    <p:animEffect transition="in" filter="wipe(up)">
                                      <p:cBhvr>
                                        <p:cTn id="27" dur="1000"/>
                                        <p:tgtEl>
                                          <p:spTgt spid="24"/>
                                        </p:tgtEl>
                                      </p:cBhvr>
                                    </p:animEffect>
                                  </p:childTnLst>
                                </p:cTn>
                              </p:par>
                            </p:childTnLst>
                          </p:cTn>
                        </p:par>
                        <p:par>
                          <p:cTn id="28" fill="hold">
                            <p:stCondLst>
                              <p:cond delay="7500"/>
                            </p:stCondLst>
                            <p:childTnLst>
                              <p:par>
                                <p:cTn id="29" presetID="22" presetClass="entr" presetSubtype="1" fill="hold" nodeType="afterEffect">
                                  <p:stCondLst>
                                    <p:cond delay="250"/>
                                  </p:stCondLst>
                                  <p:childTnLst>
                                    <p:set>
                                      <p:cBhvr>
                                        <p:cTn id="30" dur="1" fill="hold">
                                          <p:stCondLst>
                                            <p:cond delay="0"/>
                                          </p:stCondLst>
                                        </p:cTn>
                                        <p:tgtEl>
                                          <p:spTgt spid="12"/>
                                        </p:tgtEl>
                                        <p:attrNameLst>
                                          <p:attrName>style.visibility</p:attrName>
                                        </p:attrNameLst>
                                      </p:cBhvr>
                                      <p:to>
                                        <p:strVal val="visible"/>
                                      </p:to>
                                    </p:set>
                                    <p:animEffect transition="in" filter="wipe(up)">
                                      <p:cBhvr>
                                        <p:cTn id="31" dur="1000"/>
                                        <p:tgtEl>
                                          <p:spTgt spid="12"/>
                                        </p:tgtEl>
                                      </p:cBhvr>
                                    </p:animEffect>
                                  </p:childTnLst>
                                </p:cTn>
                              </p:par>
                            </p:childTnLst>
                          </p:cTn>
                        </p:par>
                        <p:par>
                          <p:cTn id="32" fill="hold">
                            <p:stCondLst>
                              <p:cond delay="8750"/>
                            </p:stCondLst>
                            <p:childTnLst>
                              <p:par>
                                <p:cTn id="33" presetID="22" presetClass="entr" presetSubtype="1" fill="hold" grpId="0" nodeType="afterEffect">
                                  <p:stCondLst>
                                    <p:cond delay="250"/>
                                  </p:stCondLst>
                                  <p:childTnLst>
                                    <p:set>
                                      <p:cBhvr>
                                        <p:cTn id="34" dur="1" fill="hold">
                                          <p:stCondLst>
                                            <p:cond delay="0"/>
                                          </p:stCondLst>
                                        </p:cTn>
                                        <p:tgtEl>
                                          <p:spTgt spid="14"/>
                                        </p:tgtEl>
                                        <p:attrNameLst>
                                          <p:attrName>style.visibility</p:attrName>
                                        </p:attrNameLst>
                                      </p:cBhvr>
                                      <p:to>
                                        <p:strVal val="visible"/>
                                      </p:to>
                                    </p:set>
                                    <p:animEffect transition="in" filter="wipe(up)">
                                      <p:cBhvr>
                                        <p:cTn id="35" dur="1000"/>
                                        <p:tgtEl>
                                          <p:spTgt spid="14"/>
                                        </p:tgtEl>
                                      </p:cBhvr>
                                    </p:animEffect>
                                  </p:childTnLst>
                                </p:cTn>
                              </p:par>
                            </p:childTnLst>
                          </p:cTn>
                        </p:par>
                        <p:par>
                          <p:cTn id="36" fill="hold">
                            <p:stCondLst>
                              <p:cond delay="10000"/>
                            </p:stCondLst>
                            <p:childTnLst>
                              <p:par>
                                <p:cTn id="37" presetID="22" presetClass="entr" presetSubtype="8" fill="hold" nodeType="afterEffect">
                                  <p:stCondLst>
                                    <p:cond delay="250"/>
                                  </p:stCondLst>
                                  <p:childTnLst>
                                    <p:set>
                                      <p:cBhvr>
                                        <p:cTn id="38" dur="1" fill="hold">
                                          <p:stCondLst>
                                            <p:cond delay="0"/>
                                          </p:stCondLst>
                                        </p:cTn>
                                        <p:tgtEl>
                                          <p:spTgt spid="27"/>
                                        </p:tgtEl>
                                        <p:attrNameLst>
                                          <p:attrName>style.visibility</p:attrName>
                                        </p:attrNameLst>
                                      </p:cBhvr>
                                      <p:to>
                                        <p:strVal val="visible"/>
                                      </p:to>
                                    </p:set>
                                    <p:animEffect transition="in" filter="wipe(left)">
                                      <p:cBhvr>
                                        <p:cTn id="39" dur="1000"/>
                                        <p:tgtEl>
                                          <p:spTgt spid="27"/>
                                        </p:tgtEl>
                                      </p:cBhvr>
                                    </p:animEffect>
                                  </p:childTnLst>
                                </p:cTn>
                              </p:par>
                            </p:childTnLst>
                          </p:cTn>
                        </p:par>
                        <p:par>
                          <p:cTn id="40" fill="hold">
                            <p:stCondLst>
                              <p:cond delay="11250"/>
                            </p:stCondLst>
                            <p:childTnLst>
                              <p:par>
                                <p:cTn id="41" presetID="22" presetClass="entr" presetSubtype="1" fill="hold" grpId="0" nodeType="afterEffect">
                                  <p:stCondLst>
                                    <p:cond delay="250"/>
                                  </p:stCondLst>
                                  <p:childTnLst>
                                    <p:set>
                                      <p:cBhvr>
                                        <p:cTn id="42" dur="1" fill="hold">
                                          <p:stCondLst>
                                            <p:cond delay="0"/>
                                          </p:stCondLst>
                                        </p:cTn>
                                        <p:tgtEl>
                                          <p:spTgt spid="25"/>
                                        </p:tgtEl>
                                        <p:attrNameLst>
                                          <p:attrName>style.visibility</p:attrName>
                                        </p:attrNameLst>
                                      </p:cBhvr>
                                      <p:to>
                                        <p:strVal val="visible"/>
                                      </p:to>
                                    </p:set>
                                    <p:animEffect transition="in" filter="wipe(up)">
                                      <p:cBhvr>
                                        <p:cTn id="43" dur="10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4" grpId="0" animBg="1"/>
      <p:bldP spid="9" grpId="0" animBg="1"/>
      <p:bldP spid="24" grpId="0" animBg="1"/>
      <p:bldP spid="25"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B8AB0E-C8B9-DF0D-852C-1CDFB96F7F1B}"/>
              </a:ext>
            </a:extLst>
          </p:cNvPr>
          <p:cNvSpPr>
            <a:spLocks noGrp="1"/>
          </p:cNvSpPr>
          <p:nvPr>
            <p:ph type="title"/>
          </p:nvPr>
        </p:nvSpPr>
        <p:spPr/>
        <p:txBody>
          <a:bodyPr/>
          <a:lstStyle/>
          <a:p>
            <a:r>
              <a:rPr lang="en-US" dirty="0"/>
              <a:t>QA/QC of the GVX Vectors</a:t>
            </a:r>
          </a:p>
        </p:txBody>
      </p:sp>
      <p:sp>
        <p:nvSpPr>
          <p:cNvPr id="4" name="Date Placeholder 3">
            <a:extLst>
              <a:ext uri="{FF2B5EF4-FFF2-40B4-BE49-F238E27FC236}">
                <a16:creationId xmlns:a16="http://schemas.microsoft.com/office/drawing/2014/main" id="{0B91091A-55A4-B3AE-9AD5-BFCADAA984B8}"/>
              </a:ext>
            </a:extLst>
          </p:cNvPr>
          <p:cNvSpPr>
            <a:spLocks noGrp="1"/>
          </p:cNvSpPr>
          <p:nvPr>
            <p:ph type="dt" sz="half" idx="10"/>
          </p:nvPr>
        </p:nvSpPr>
        <p:spPr/>
        <p:txBody>
          <a:bodyPr/>
          <a:lstStyle/>
          <a:p>
            <a:pPr>
              <a:defRPr/>
            </a:pPr>
            <a:r>
              <a:rPr lang="en-US" dirty="0"/>
              <a:t>2023-10-16</a:t>
            </a:r>
          </a:p>
        </p:txBody>
      </p:sp>
      <p:sp>
        <p:nvSpPr>
          <p:cNvPr id="5" name="Footer Placeholder 4">
            <a:extLst>
              <a:ext uri="{FF2B5EF4-FFF2-40B4-BE49-F238E27FC236}">
                <a16:creationId xmlns:a16="http://schemas.microsoft.com/office/drawing/2014/main" id="{B2F45444-6CBE-DE72-EDE0-E4F3C79FCAD8}"/>
              </a:ext>
            </a:extLst>
          </p:cNvPr>
          <p:cNvSpPr>
            <a:spLocks noGrp="1"/>
          </p:cNvSpPr>
          <p:nvPr>
            <p:ph type="ftr" sz="quarter" idx="11"/>
          </p:nvPr>
        </p:nvSpPr>
        <p:spPr/>
        <p:txBody>
          <a:bodyPr/>
          <a:lstStyle/>
          <a:p>
            <a:pPr>
              <a:defRPr/>
            </a:pPr>
            <a:r>
              <a:rPr lang="en-US"/>
              <a:t>Step 2 : Uploading GVX Data</a:t>
            </a:r>
            <a:endParaRPr lang="en-US" dirty="0"/>
          </a:p>
        </p:txBody>
      </p:sp>
      <p:sp>
        <p:nvSpPr>
          <p:cNvPr id="6" name="Slide Number Placeholder 5">
            <a:extLst>
              <a:ext uri="{FF2B5EF4-FFF2-40B4-BE49-F238E27FC236}">
                <a16:creationId xmlns:a16="http://schemas.microsoft.com/office/drawing/2014/main" id="{094E0315-BF6F-5AF8-A899-DBF664BD1A46}"/>
              </a:ext>
            </a:extLst>
          </p:cNvPr>
          <p:cNvSpPr>
            <a:spLocks noGrp="1"/>
          </p:cNvSpPr>
          <p:nvPr>
            <p:ph type="sldNum" sz="quarter" idx="12"/>
          </p:nvPr>
        </p:nvSpPr>
        <p:spPr/>
        <p:txBody>
          <a:bodyPr/>
          <a:lstStyle/>
          <a:p>
            <a:pPr>
              <a:defRPr/>
            </a:pPr>
            <a:fld id="{73529DF9-F8E1-4220-8C8F-E52644C5560B}" type="slidenum">
              <a:rPr lang="en-US" smtClean="0"/>
              <a:pPr>
                <a:defRPr/>
              </a:pPr>
              <a:t>32</a:t>
            </a:fld>
            <a:endParaRPr lang="en-US"/>
          </a:p>
        </p:txBody>
      </p:sp>
      <p:pic>
        <p:nvPicPr>
          <p:cNvPr id="7" name="Picture 6">
            <a:extLst>
              <a:ext uri="{FF2B5EF4-FFF2-40B4-BE49-F238E27FC236}">
                <a16:creationId xmlns:a16="http://schemas.microsoft.com/office/drawing/2014/main" id="{A0B82188-D167-27C9-3735-77AB9FC125A4}"/>
              </a:ext>
            </a:extLst>
          </p:cNvPr>
          <p:cNvPicPr>
            <a:picLocks noChangeAspect="1"/>
          </p:cNvPicPr>
          <p:nvPr/>
        </p:nvPicPr>
        <p:blipFill>
          <a:blip r:embed="rId2"/>
          <a:stretch>
            <a:fillRect/>
          </a:stretch>
        </p:blipFill>
        <p:spPr>
          <a:xfrm>
            <a:off x="1228310" y="1097280"/>
            <a:ext cx="6333435" cy="5127683"/>
          </a:xfrm>
          <a:prstGeom prst="rect">
            <a:avLst/>
          </a:prstGeom>
        </p:spPr>
      </p:pic>
      <p:sp>
        <p:nvSpPr>
          <p:cNvPr id="8" name="Rectangle 7">
            <a:extLst>
              <a:ext uri="{FF2B5EF4-FFF2-40B4-BE49-F238E27FC236}">
                <a16:creationId xmlns:a16="http://schemas.microsoft.com/office/drawing/2014/main" id="{2AC404D9-F4BE-5037-E4A3-DF3B26BD4F99}"/>
              </a:ext>
            </a:extLst>
          </p:cNvPr>
          <p:cNvSpPr/>
          <p:nvPr/>
        </p:nvSpPr>
        <p:spPr>
          <a:xfrm>
            <a:off x="1674604" y="5005388"/>
            <a:ext cx="2644983" cy="700087"/>
          </a:xfrm>
          <a:prstGeom prst="rect">
            <a:avLst/>
          </a:prstGeom>
          <a:solidFill>
            <a:srgbClr val="FF0000">
              <a:alpha val="5000"/>
            </a:srgbClr>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2D73E5D3-275A-675F-C4EC-C9B97532DCD3}"/>
              </a:ext>
            </a:extLst>
          </p:cNvPr>
          <p:cNvSpPr/>
          <p:nvPr/>
        </p:nvSpPr>
        <p:spPr>
          <a:xfrm>
            <a:off x="4984750" y="5005387"/>
            <a:ext cx="1270000" cy="700087"/>
          </a:xfrm>
          <a:prstGeom prst="rect">
            <a:avLst/>
          </a:prstGeom>
          <a:solidFill>
            <a:srgbClr val="FF0000">
              <a:alpha val="5000"/>
            </a:srgbClr>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F0E06A0E-BD16-E07E-AC24-AA184142E63C}"/>
              </a:ext>
            </a:extLst>
          </p:cNvPr>
          <p:cNvSpPr txBox="1"/>
          <p:nvPr/>
        </p:nvSpPr>
        <p:spPr>
          <a:xfrm rot="21283771">
            <a:off x="283081" y="3002578"/>
            <a:ext cx="2783043" cy="954107"/>
          </a:xfrm>
          <a:prstGeom prst="rect">
            <a:avLst/>
          </a:prstGeom>
          <a:solidFill>
            <a:schemeClr val="bg1">
              <a:lumMod val="95000"/>
            </a:schemeClr>
          </a:solidFill>
          <a:ln w="12700">
            <a:solidFill>
              <a:srgbClr val="0070C0"/>
            </a:solidFill>
          </a:ln>
        </p:spPr>
        <p:txBody>
          <a:bodyPr wrap="square" rtlCol="0">
            <a:spAutoFit/>
          </a:bodyPr>
          <a:lstStyle/>
          <a:p>
            <a:r>
              <a:rPr lang="en-US" sz="1400" dirty="0">
                <a:solidFill>
                  <a:srgbClr val="0070C0"/>
                </a:solidFill>
              </a:rPr>
              <a:t>After excluding V135 &amp; V140 and “Update GVX” changes, the Managers Page Statistics have been updated</a:t>
            </a:r>
            <a:r>
              <a:rPr lang="en-US" sz="1400" dirty="0"/>
              <a:t>. </a:t>
            </a:r>
          </a:p>
        </p:txBody>
      </p:sp>
      <p:sp>
        <p:nvSpPr>
          <p:cNvPr id="11" name="Rectangle 10">
            <a:extLst>
              <a:ext uri="{FF2B5EF4-FFF2-40B4-BE49-F238E27FC236}">
                <a16:creationId xmlns:a16="http://schemas.microsoft.com/office/drawing/2014/main" id="{0729F906-6CE8-5FB5-9615-83B815BCA469}"/>
              </a:ext>
            </a:extLst>
          </p:cNvPr>
          <p:cNvSpPr/>
          <p:nvPr/>
        </p:nvSpPr>
        <p:spPr>
          <a:xfrm>
            <a:off x="1674604" y="5302437"/>
            <a:ext cx="808246" cy="101597"/>
          </a:xfrm>
          <a:prstGeom prst="rect">
            <a:avLst/>
          </a:prstGeom>
          <a:solidFill>
            <a:srgbClr val="FF0000">
              <a:alpha val="8000"/>
            </a:srgbClr>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EFC52AE1-7951-A3F9-79CC-0E593EB20ADF}"/>
              </a:ext>
            </a:extLst>
          </p:cNvPr>
          <p:cNvSpPr/>
          <p:nvPr/>
        </p:nvSpPr>
        <p:spPr>
          <a:xfrm>
            <a:off x="1674604" y="5603875"/>
            <a:ext cx="808246" cy="101597"/>
          </a:xfrm>
          <a:prstGeom prst="rect">
            <a:avLst/>
          </a:prstGeom>
          <a:solidFill>
            <a:srgbClr val="FF0000">
              <a:alpha val="8000"/>
            </a:srgbClr>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7C4F1FFF-F333-0713-DC76-A6005A5210DD}"/>
              </a:ext>
            </a:extLst>
          </p:cNvPr>
          <p:cNvSpPr txBox="1"/>
          <p:nvPr/>
        </p:nvSpPr>
        <p:spPr>
          <a:xfrm>
            <a:off x="1228310" y="5890225"/>
            <a:ext cx="3898167" cy="307777"/>
          </a:xfrm>
          <a:prstGeom prst="rect">
            <a:avLst/>
          </a:prstGeom>
          <a:noFill/>
        </p:spPr>
        <p:txBody>
          <a:bodyPr wrap="square" rtlCol="0">
            <a:spAutoFit/>
          </a:bodyPr>
          <a:lstStyle/>
          <a:p>
            <a:r>
              <a:rPr lang="en-US" sz="1400" dirty="0">
                <a:solidFill>
                  <a:srgbClr val="0070C0"/>
                </a:solidFill>
              </a:rPr>
              <a:t>Note the VECTOR USED count has changed.</a:t>
            </a:r>
          </a:p>
        </p:txBody>
      </p:sp>
      <p:sp>
        <p:nvSpPr>
          <p:cNvPr id="15" name="TextBox 14">
            <a:extLst>
              <a:ext uri="{FF2B5EF4-FFF2-40B4-BE49-F238E27FC236}">
                <a16:creationId xmlns:a16="http://schemas.microsoft.com/office/drawing/2014/main" id="{AE22634F-CC97-DC7D-1696-49D964DBE0EB}"/>
              </a:ext>
            </a:extLst>
          </p:cNvPr>
          <p:cNvSpPr txBox="1"/>
          <p:nvPr/>
        </p:nvSpPr>
        <p:spPr>
          <a:xfrm>
            <a:off x="4715723" y="4612460"/>
            <a:ext cx="2427727" cy="307777"/>
          </a:xfrm>
          <a:prstGeom prst="rect">
            <a:avLst/>
          </a:prstGeom>
          <a:noFill/>
        </p:spPr>
        <p:txBody>
          <a:bodyPr wrap="square" rtlCol="0">
            <a:spAutoFit/>
          </a:bodyPr>
          <a:lstStyle/>
          <a:p>
            <a:r>
              <a:rPr lang="en-US" sz="1400" dirty="0">
                <a:solidFill>
                  <a:srgbClr val="0070C0"/>
                </a:solidFill>
              </a:rPr>
              <a:t>Peak-to-peak are now OK.</a:t>
            </a:r>
          </a:p>
        </p:txBody>
      </p:sp>
    </p:spTree>
    <p:extLst>
      <p:ext uri="{BB962C8B-B14F-4D97-AF65-F5344CB8AC3E}">
        <p14:creationId xmlns:p14="http://schemas.microsoft.com/office/powerpoint/2010/main" val="48155951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25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1000"/>
                                        <p:tgtEl>
                                          <p:spTgt spid="10"/>
                                        </p:tgtEl>
                                      </p:cBhvr>
                                    </p:animEffect>
                                  </p:childTnLst>
                                </p:cTn>
                              </p:par>
                            </p:childTnLst>
                          </p:cTn>
                        </p:par>
                        <p:par>
                          <p:cTn id="8" fill="hold">
                            <p:stCondLst>
                              <p:cond delay="1250"/>
                            </p:stCondLst>
                            <p:childTnLst>
                              <p:par>
                                <p:cTn id="9" presetID="22" presetClass="entr" presetSubtype="8" fill="hold" grpId="0" nodeType="afterEffect">
                                  <p:stCondLst>
                                    <p:cond delay="25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1000"/>
                                        <p:tgtEl>
                                          <p:spTgt spid="8"/>
                                        </p:tgtEl>
                                      </p:cBhvr>
                                    </p:animEffect>
                                  </p:childTnLst>
                                </p:cTn>
                              </p:par>
                            </p:childTnLst>
                          </p:cTn>
                        </p:par>
                        <p:par>
                          <p:cTn id="12" fill="hold">
                            <p:stCondLst>
                              <p:cond delay="2500"/>
                            </p:stCondLst>
                            <p:childTnLst>
                              <p:par>
                                <p:cTn id="13" presetID="22" presetClass="entr" presetSubtype="8" fill="hold" grpId="0" nodeType="afterEffect">
                                  <p:stCondLst>
                                    <p:cond delay="250"/>
                                  </p:stCondLst>
                                  <p:childTnLst>
                                    <p:set>
                                      <p:cBhvr>
                                        <p:cTn id="14" dur="1" fill="hold">
                                          <p:stCondLst>
                                            <p:cond delay="0"/>
                                          </p:stCondLst>
                                        </p:cTn>
                                        <p:tgtEl>
                                          <p:spTgt spid="9"/>
                                        </p:tgtEl>
                                        <p:attrNameLst>
                                          <p:attrName>style.visibility</p:attrName>
                                        </p:attrNameLst>
                                      </p:cBhvr>
                                      <p:to>
                                        <p:strVal val="visible"/>
                                      </p:to>
                                    </p:set>
                                    <p:animEffect transition="in" filter="wipe(left)">
                                      <p:cBhvr>
                                        <p:cTn id="15" dur="1000"/>
                                        <p:tgtEl>
                                          <p:spTgt spid="9"/>
                                        </p:tgtEl>
                                      </p:cBhvr>
                                    </p:animEffect>
                                  </p:childTnLst>
                                </p:cTn>
                              </p:par>
                            </p:childTnLst>
                          </p:cTn>
                        </p:par>
                        <p:par>
                          <p:cTn id="16" fill="hold">
                            <p:stCondLst>
                              <p:cond delay="3750"/>
                            </p:stCondLst>
                            <p:childTnLst>
                              <p:par>
                                <p:cTn id="17" presetID="22" presetClass="entr" presetSubtype="8" fill="hold" grpId="0" nodeType="afterEffect">
                                  <p:stCondLst>
                                    <p:cond delay="250"/>
                                  </p:stCondLst>
                                  <p:childTnLst>
                                    <p:set>
                                      <p:cBhvr>
                                        <p:cTn id="18" dur="1" fill="hold">
                                          <p:stCondLst>
                                            <p:cond delay="0"/>
                                          </p:stCondLst>
                                        </p:cTn>
                                        <p:tgtEl>
                                          <p:spTgt spid="11"/>
                                        </p:tgtEl>
                                        <p:attrNameLst>
                                          <p:attrName>style.visibility</p:attrName>
                                        </p:attrNameLst>
                                      </p:cBhvr>
                                      <p:to>
                                        <p:strVal val="visible"/>
                                      </p:to>
                                    </p:set>
                                    <p:animEffect transition="in" filter="wipe(left)">
                                      <p:cBhvr>
                                        <p:cTn id="19" dur="1000"/>
                                        <p:tgtEl>
                                          <p:spTgt spid="11"/>
                                        </p:tgtEl>
                                      </p:cBhvr>
                                    </p:animEffect>
                                  </p:childTnLst>
                                </p:cTn>
                              </p:par>
                            </p:childTnLst>
                          </p:cTn>
                        </p:par>
                        <p:par>
                          <p:cTn id="20" fill="hold">
                            <p:stCondLst>
                              <p:cond delay="5000"/>
                            </p:stCondLst>
                            <p:childTnLst>
                              <p:par>
                                <p:cTn id="21" presetID="22" presetClass="entr" presetSubtype="8" fill="hold" grpId="0" nodeType="afterEffect">
                                  <p:stCondLst>
                                    <p:cond delay="250"/>
                                  </p:stCondLst>
                                  <p:childTnLst>
                                    <p:set>
                                      <p:cBhvr>
                                        <p:cTn id="22" dur="1" fill="hold">
                                          <p:stCondLst>
                                            <p:cond delay="0"/>
                                          </p:stCondLst>
                                        </p:cTn>
                                        <p:tgtEl>
                                          <p:spTgt spid="12"/>
                                        </p:tgtEl>
                                        <p:attrNameLst>
                                          <p:attrName>style.visibility</p:attrName>
                                        </p:attrNameLst>
                                      </p:cBhvr>
                                      <p:to>
                                        <p:strVal val="visible"/>
                                      </p:to>
                                    </p:set>
                                    <p:animEffect transition="in" filter="wipe(left)">
                                      <p:cBhvr>
                                        <p:cTn id="23" dur="1000"/>
                                        <p:tgtEl>
                                          <p:spTgt spid="12"/>
                                        </p:tgtEl>
                                      </p:cBhvr>
                                    </p:animEffect>
                                  </p:childTnLst>
                                </p:cTn>
                              </p:par>
                            </p:childTnLst>
                          </p:cTn>
                        </p:par>
                        <p:par>
                          <p:cTn id="24" fill="hold">
                            <p:stCondLst>
                              <p:cond delay="6250"/>
                            </p:stCondLst>
                            <p:childTnLst>
                              <p:par>
                                <p:cTn id="25" presetID="22" presetClass="entr" presetSubtype="8" fill="hold" grpId="0" nodeType="afterEffect">
                                  <p:stCondLst>
                                    <p:cond delay="250"/>
                                  </p:stCondLst>
                                  <p:childTnLst>
                                    <p:set>
                                      <p:cBhvr>
                                        <p:cTn id="26" dur="1" fill="hold">
                                          <p:stCondLst>
                                            <p:cond delay="0"/>
                                          </p:stCondLst>
                                        </p:cTn>
                                        <p:tgtEl>
                                          <p:spTgt spid="14"/>
                                        </p:tgtEl>
                                        <p:attrNameLst>
                                          <p:attrName>style.visibility</p:attrName>
                                        </p:attrNameLst>
                                      </p:cBhvr>
                                      <p:to>
                                        <p:strVal val="visible"/>
                                      </p:to>
                                    </p:set>
                                    <p:animEffect transition="in" filter="wipe(left)">
                                      <p:cBhvr>
                                        <p:cTn id="27" dur="1000"/>
                                        <p:tgtEl>
                                          <p:spTgt spid="14"/>
                                        </p:tgtEl>
                                      </p:cBhvr>
                                    </p:animEffect>
                                  </p:childTnLst>
                                </p:cTn>
                              </p:par>
                            </p:childTnLst>
                          </p:cTn>
                        </p:par>
                        <p:par>
                          <p:cTn id="28" fill="hold">
                            <p:stCondLst>
                              <p:cond delay="7500"/>
                            </p:stCondLst>
                            <p:childTnLst>
                              <p:par>
                                <p:cTn id="29" presetID="22" presetClass="entr" presetSubtype="8" fill="hold" grpId="0" nodeType="afterEffect">
                                  <p:stCondLst>
                                    <p:cond delay="250"/>
                                  </p:stCondLst>
                                  <p:childTnLst>
                                    <p:set>
                                      <p:cBhvr>
                                        <p:cTn id="30" dur="1" fill="hold">
                                          <p:stCondLst>
                                            <p:cond delay="0"/>
                                          </p:stCondLst>
                                        </p:cTn>
                                        <p:tgtEl>
                                          <p:spTgt spid="15"/>
                                        </p:tgtEl>
                                        <p:attrNameLst>
                                          <p:attrName>style.visibility</p:attrName>
                                        </p:attrNameLst>
                                      </p:cBhvr>
                                      <p:to>
                                        <p:strVal val="visible"/>
                                      </p:to>
                                    </p:set>
                                    <p:animEffect transition="in" filter="wipe(left)">
                                      <p:cBhvr>
                                        <p:cTn id="31"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4" grpId="0"/>
      <p:bldP spid="15"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86000"/>
            <a:ext cx="7772400" cy="762246"/>
          </a:xfrm>
        </p:spPr>
        <p:txBody>
          <a:bodyPr/>
          <a:lstStyle/>
          <a:p>
            <a:r>
              <a:rPr lang="en-US" dirty="0"/>
              <a:t>OPUS Projects Manager Training</a:t>
            </a:r>
          </a:p>
        </p:txBody>
      </p:sp>
      <p:sp>
        <p:nvSpPr>
          <p:cNvPr id="3" name="Subtitle 2"/>
          <p:cNvSpPr>
            <a:spLocks noGrp="1"/>
          </p:cNvSpPr>
          <p:nvPr>
            <p:ph type="subTitle" idx="1"/>
          </p:nvPr>
        </p:nvSpPr>
        <p:spPr/>
        <p:txBody>
          <a:bodyPr/>
          <a:lstStyle/>
          <a:p>
            <a:br>
              <a:rPr lang="en-US"/>
            </a:br>
            <a:r>
              <a:rPr lang="en-US"/>
              <a:t> ngs.opus.projects@noaa.gov</a:t>
            </a:r>
            <a:endParaRPr lang="en-US" dirty="0"/>
          </a:p>
        </p:txBody>
      </p:sp>
      <p:sp>
        <p:nvSpPr>
          <p:cNvPr id="10" name="Date Placeholder 9"/>
          <p:cNvSpPr>
            <a:spLocks noGrp="1"/>
          </p:cNvSpPr>
          <p:nvPr>
            <p:ph type="dt" sz="half" idx="10"/>
          </p:nvPr>
        </p:nvSpPr>
        <p:spPr/>
        <p:txBody>
          <a:bodyPr/>
          <a:lstStyle/>
          <a:p>
            <a:pPr>
              <a:defRPr/>
            </a:pPr>
            <a:r>
              <a:rPr lang="en-US"/>
              <a:t>2023-10-16</a:t>
            </a:r>
            <a:endParaRPr lang="en-US" dirty="0"/>
          </a:p>
        </p:txBody>
      </p:sp>
      <p:sp>
        <p:nvSpPr>
          <p:cNvPr id="11" name="Slide Number Placeholder 10"/>
          <p:cNvSpPr>
            <a:spLocks noGrp="1"/>
          </p:cNvSpPr>
          <p:nvPr>
            <p:ph type="sldNum" sz="quarter" idx="12"/>
          </p:nvPr>
        </p:nvSpPr>
        <p:spPr/>
        <p:txBody>
          <a:bodyPr/>
          <a:lstStyle/>
          <a:p>
            <a:pPr>
              <a:defRPr/>
            </a:pPr>
            <a:fld id="{4F7DA517-2C82-445E-B311-3D5BB660DD96}" type="slidenum">
              <a:rPr lang="en-US" smtClean="0"/>
              <a:pPr>
                <a:defRPr/>
              </a:pPr>
              <a:t>33</a:t>
            </a:fld>
            <a:endParaRPr lang="en-US"/>
          </a:p>
        </p:txBody>
      </p:sp>
      <p:sp>
        <p:nvSpPr>
          <p:cNvPr id="12" name="Footer Placeholder 11"/>
          <p:cNvSpPr>
            <a:spLocks noGrp="1"/>
          </p:cNvSpPr>
          <p:nvPr>
            <p:ph type="ftr" sz="quarter" idx="11"/>
          </p:nvPr>
        </p:nvSpPr>
        <p:spPr/>
        <p:txBody>
          <a:bodyPr/>
          <a:lstStyle/>
          <a:p>
            <a:pPr>
              <a:defRPr/>
            </a:pPr>
            <a:r>
              <a:rPr lang="en-US"/>
              <a:t>Step 2 : Uploading GVX Data</a:t>
            </a:r>
            <a:endParaRPr lang="en-US" dirty="0"/>
          </a:p>
        </p:txBody>
      </p:sp>
      <p:sp>
        <p:nvSpPr>
          <p:cNvPr id="7" name="Title 1"/>
          <p:cNvSpPr txBox="1">
            <a:spLocks/>
          </p:cNvSpPr>
          <p:nvPr/>
        </p:nvSpPr>
        <p:spPr bwMode="auto">
          <a:xfrm>
            <a:off x="685800" y="3017520"/>
            <a:ext cx="7772400" cy="762246"/>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lgn="ctr">
              <a:defRPr/>
            </a:pPr>
            <a:r>
              <a:rPr kumimoji="0" lang="en-US" sz="3600" b="0" i="0" u="none" strike="noStrike" kern="1200" cap="none" spc="0" normalizeH="0" baseline="0" noProof="0" dirty="0">
                <a:ln>
                  <a:noFill/>
                </a:ln>
                <a:solidFill>
                  <a:schemeClr val="tx1"/>
                </a:solidFill>
                <a:effectLst/>
                <a:uLnTx/>
                <a:uFillTx/>
                <a:latin typeface="+mj-lt"/>
                <a:ea typeface="+mj-ea"/>
                <a:cs typeface="+mj-cs"/>
              </a:rPr>
              <a:t>Step 2 : </a:t>
            </a:r>
            <a:r>
              <a:rPr lang="en-US" sz="3600" dirty="0">
                <a:latin typeface="+mj-lt"/>
                <a:ea typeface="+mj-ea"/>
                <a:cs typeface="+mj-cs"/>
              </a:rPr>
              <a:t>Uploading GVX Data</a:t>
            </a:r>
            <a:endParaRPr kumimoji="0" lang="en-US" sz="3600" b="0" i="0" u="none" strike="noStrike" kern="1200" cap="none" spc="0" normalizeH="0" baseline="0" noProof="0" dirty="0">
              <a:ln>
                <a:noFill/>
              </a:ln>
              <a:solidFill>
                <a:schemeClr val="tx1"/>
              </a:solidFill>
              <a:effectLst/>
              <a:uLnTx/>
              <a:uFillTx/>
              <a:latin typeface="+mj-lt"/>
              <a:ea typeface="+mj-ea"/>
              <a:cs typeface="+mj-cs"/>
            </a:endParaRPr>
          </a:p>
        </p:txBody>
      </p:sp>
      <p:sp>
        <p:nvSpPr>
          <p:cNvPr id="4" name="TextBox 3">
            <a:extLst>
              <a:ext uri="{FF2B5EF4-FFF2-40B4-BE49-F238E27FC236}">
                <a16:creationId xmlns:a16="http://schemas.microsoft.com/office/drawing/2014/main" id="{1B315F7F-BC08-47A8-8A97-5E90D664D6C4}"/>
              </a:ext>
            </a:extLst>
          </p:cNvPr>
          <p:cNvSpPr txBox="1"/>
          <p:nvPr/>
        </p:nvSpPr>
        <p:spPr>
          <a:xfrm>
            <a:off x="4042064" y="1475509"/>
            <a:ext cx="1059872" cy="584775"/>
          </a:xfrm>
          <a:prstGeom prst="rect">
            <a:avLst/>
          </a:prstGeom>
          <a:noFill/>
        </p:spPr>
        <p:txBody>
          <a:bodyPr wrap="square" rtlCol="0">
            <a:spAutoFit/>
          </a:bodyPr>
          <a:lstStyle/>
          <a:p>
            <a:r>
              <a:rPr lang="en-US" sz="3200" dirty="0"/>
              <a:t>End</a:t>
            </a:r>
          </a:p>
        </p:txBody>
      </p:sp>
    </p:spTree>
    <p:extLst>
      <p:ext uri="{BB962C8B-B14F-4D97-AF65-F5344CB8AC3E}">
        <p14:creationId xmlns:p14="http://schemas.microsoft.com/office/powerpoint/2010/main" val="202974033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689CA6-F185-51DF-603C-A3B29B731D63}"/>
              </a:ext>
            </a:extLst>
          </p:cNvPr>
          <p:cNvSpPr>
            <a:spLocks noGrp="1"/>
          </p:cNvSpPr>
          <p:nvPr>
            <p:ph type="title"/>
          </p:nvPr>
        </p:nvSpPr>
        <p:spPr/>
        <p:txBody>
          <a:bodyPr/>
          <a:lstStyle/>
          <a:p>
            <a:r>
              <a:rPr lang="en-US" dirty="0"/>
              <a:t>What is a GVX Format file?</a:t>
            </a:r>
          </a:p>
        </p:txBody>
      </p:sp>
      <p:sp>
        <p:nvSpPr>
          <p:cNvPr id="3" name="Content Placeholder 2">
            <a:extLst>
              <a:ext uri="{FF2B5EF4-FFF2-40B4-BE49-F238E27FC236}">
                <a16:creationId xmlns:a16="http://schemas.microsoft.com/office/drawing/2014/main" id="{D14C671F-B9DF-8FC0-A2F1-65069A0E9A3E}"/>
              </a:ext>
            </a:extLst>
          </p:cNvPr>
          <p:cNvSpPr>
            <a:spLocks noGrp="1"/>
          </p:cNvSpPr>
          <p:nvPr>
            <p:ph idx="1"/>
          </p:nvPr>
        </p:nvSpPr>
        <p:spPr>
          <a:xfrm>
            <a:off x="457199" y="1280160"/>
            <a:ext cx="3739083" cy="4937760"/>
          </a:xfrm>
        </p:spPr>
        <p:txBody>
          <a:bodyPr/>
          <a:lstStyle/>
          <a:p>
            <a:r>
              <a:rPr lang="en-US" dirty="0"/>
              <a:t>A GVX Format file is one that conforms to the NGS’ GNSS Vector Exchange File Format.</a:t>
            </a:r>
          </a:p>
        </p:txBody>
      </p:sp>
      <p:sp>
        <p:nvSpPr>
          <p:cNvPr id="4" name="Date Placeholder 3">
            <a:extLst>
              <a:ext uri="{FF2B5EF4-FFF2-40B4-BE49-F238E27FC236}">
                <a16:creationId xmlns:a16="http://schemas.microsoft.com/office/drawing/2014/main" id="{C91BD3F2-F8B0-CE00-045B-A328A67DDBA6}"/>
              </a:ext>
            </a:extLst>
          </p:cNvPr>
          <p:cNvSpPr>
            <a:spLocks noGrp="1"/>
          </p:cNvSpPr>
          <p:nvPr>
            <p:ph type="dt" sz="half" idx="10"/>
          </p:nvPr>
        </p:nvSpPr>
        <p:spPr/>
        <p:txBody>
          <a:bodyPr/>
          <a:lstStyle/>
          <a:p>
            <a:pPr>
              <a:defRPr/>
            </a:pPr>
            <a:r>
              <a:rPr lang="en-US"/>
              <a:t>2023-10-16</a:t>
            </a:r>
            <a:endParaRPr lang="en-US" dirty="0"/>
          </a:p>
        </p:txBody>
      </p:sp>
      <p:sp>
        <p:nvSpPr>
          <p:cNvPr id="5" name="Footer Placeholder 4">
            <a:extLst>
              <a:ext uri="{FF2B5EF4-FFF2-40B4-BE49-F238E27FC236}">
                <a16:creationId xmlns:a16="http://schemas.microsoft.com/office/drawing/2014/main" id="{CE7A2F8E-6A0B-5A6C-FFC0-63169309C3D1}"/>
              </a:ext>
            </a:extLst>
          </p:cNvPr>
          <p:cNvSpPr>
            <a:spLocks noGrp="1"/>
          </p:cNvSpPr>
          <p:nvPr>
            <p:ph type="ftr" sz="quarter" idx="11"/>
          </p:nvPr>
        </p:nvSpPr>
        <p:spPr/>
        <p:txBody>
          <a:bodyPr/>
          <a:lstStyle/>
          <a:p>
            <a:pPr>
              <a:defRPr/>
            </a:pPr>
            <a:r>
              <a:rPr lang="en-US"/>
              <a:t>Step 2 : Uploading GVX Data</a:t>
            </a:r>
            <a:endParaRPr lang="en-US" dirty="0"/>
          </a:p>
        </p:txBody>
      </p:sp>
      <p:sp>
        <p:nvSpPr>
          <p:cNvPr id="6" name="Slide Number Placeholder 5">
            <a:extLst>
              <a:ext uri="{FF2B5EF4-FFF2-40B4-BE49-F238E27FC236}">
                <a16:creationId xmlns:a16="http://schemas.microsoft.com/office/drawing/2014/main" id="{975E9D96-27C7-8665-B097-70EDCA536157}"/>
              </a:ext>
            </a:extLst>
          </p:cNvPr>
          <p:cNvSpPr>
            <a:spLocks noGrp="1"/>
          </p:cNvSpPr>
          <p:nvPr>
            <p:ph type="sldNum" sz="quarter" idx="12"/>
          </p:nvPr>
        </p:nvSpPr>
        <p:spPr/>
        <p:txBody>
          <a:bodyPr/>
          <a:lstStyle/>
          <a:p>
            <a:pPr>
              <a:defRPr/>
            </a:pPr>
            <a:fld id="{73529DF9-F8E1-4220-8C8F-E52644C5560B}" type="slidenum">
              <a:rPr lang="en-US" smtClean="0"/>
              <a:pPr>
                <a:defRPr/>
              </a:pPr>
              <a:t>4</a:t>
            </a:fld>
            <a:endParaRPr lang="en-US"/>
          </a:p>
        </p:txBody>
      </p:sp>
      <p:sp>
        <p:nvSpPr>
          <p:cNvPr id="9" name="TextBox 8">
            <a:extLst>
              <a:ext uri="{FF2B5EF4-FFF2-40B4-BE49-F238E27FC236}">
                <a16:creationId xmlns:a16="http://schemas.microsoft.com/office/drawing/2014/main" id="{C8D4F27F-513A-3588-AB86-65884FD7EA8C}"/>
              </a:ext>
            </a:extLst>
          </p:cNvPr>
          <p:cNvSpPr txBox="1"/>
          <p:nvPr/>
        </p:nvSpPr>
        <p:spPr>
          <a:xfrm>
            <a:off x="4196282" y="5987018"/>
            <a:ext cx="4760976" cy="369332"/>
          </a:xfrm>
          <a:prstGeom prst="rect">
            <a:avLst/>
          </a:prstGeom>
          <a:noFill/>
        </p:spPr>
        <p:txBody>
          <a:bodyPr wrap="square">
            <a:spAutoFit/>
          </a:bodyPr>
          <a:lstStyle/>
          <a:p>
            <a:r>
              <a:rPr lang="en-US" sz="1800" dirty="0">
                <a:solidFill>
                  <a:srgbClr val="FF0000"/>
                </a:solidFill>
              </a:rPr>
              <a:t>https://geodesy.noaa.gov/data/formats/GVX/</a:t>
            </a:r>
          </a:p>
        </p:txBody>
      </p:sp>
      <p:pic>
        <p:nvPicPr>
          <p:cNvPr id="11" name="Picture 10">
            <a:extLst>
              <a:ext uri="{FF2B5EF4-FFF2-40B4-BE49-F238E27FC236}">
                <a16:creationId xmlns:a16="http://schemas.microsoft.com/office/drawing/2014/main" id="{317DF64C-A51F-E374-6A17-BB0608DACD6C}"/>
              </a:ext>
            </a:extLst>
          </p:cNvPr>
          <p:cNvPicPr>
            <a:picLocks noChangeAspect="1"/>
          </p:cNvPicPr>
          <p:nvPr/>
        </p:nvPicPr>
        <p:blipFill>
          <a:blip r:embed="rId2"/>
          <a:stretch>
            <a:fillRect/>
          </a:stretch>
        </p:blipFill>
        <p:spPr>
          <a:xfrm>
            <a:off x="3974591" y="1314632"/>
            <a:ext cx="4861725" cy="4672386"/>
          </a:xfrm>
          <a:prstGeom prst="rect">
            <a:avLst/>
          </a:prstGeom>
        </p:spPr>
      </p:pic>
      <p:sp>
        <p:nvSpPr>
          <p:cNvPr id="12" name="Rectangle 11">
            <a:extLst>
              <a:ext uri="{FF2B5EF4-FFF2-40B4-BE49-F238E27FC236}">
                <a16:creationId xmlns:a16="http://schemas.microsoft.com/office/drawing/2014/main" id="{FE52BAEF-6091-A167-E4DD-70E726B4CD25}"/>
              </a:ext>
            </a:extLst>
          </p:cNvPr>
          <p:cNvSpPr/>
          <p:nvPr/>
        </p:nvSpPr>
        <p:spPr>
          <a:xfrm>
            <a:off x="5132832" y="4303776"/>
            <a:ext cx="3553968" cy="814760"/>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182433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25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689CA6-F185-51DF-603C-A3B29B731D63}"/>
              </a:ext>
            </a:extLst>
          </p:cNvPr>
          <p:cNvSpPr>
            <a:spLocks noGrp="1"/>
          </p:cNvSpPr>
          <p:nvPr>
            <p:ph type="title"/>
          </p:nvPr>
        </p:nvSpPr>
        <p:spPr/>
        <p:txBody>
          <a:bodyPr/>
          <a:lstStyle/>
          <a:p>
            <a:r>
              <a:rPr lang="en-US" dirty="0"/>
              <a:t>What is a GVX Format file?</a:t>
            </a:r>
          </a:p>
        </p:txBody>
      </p:sp>
      <p:sp>
        <p:nvSpPr>
          <p:cNvPr id="3" name="Content Placeholder 2">
            <a:extLst>
              <a:ext uri="{FF2B5EF4-FFF2-40B4-BE49-F238E27FC236}">
                <a16:creationId xmlns:a16="http://schemas.microsoft.com/office/drawing/2014/main" id="{D14C671F-B9DF-8FC0-A2F1-65069A0E9A3E}"/>
              </a:ext>
            </a:extLst>
          </p:cNvPr>
          <p:cNvSpPr>
            <a:spLocks noGrp="1"/>
          </p:cNvSpPr>
          <p:nvPr>
            <p:ph idx="1"/>
          </p:nvPr>
        </p:nvSpPr>
        <p:spPr/>
        <p:txBody>
          <a:bodyPr/>
          <a:lstStyle/>
          <a:p>
            <a:r>
              <a:rPr lang="en-US" dirty="0"/>
              <a:t>The GVX Documentation and Schema provide the detailed content and format of the file.</a:t>
            </a:r>
          </a:p>
        </p:txBody>
      </p:sp>
      <p:sp>
        <p:nvSpPr>
          <p:cNvPr id="4" name="Date Placeholder 3">
            <a:extLst>
              <a:ext uri="{FF2B5EF4-FFF2-40B4-BE49-F238E27FC236}">
                <a16:creationId xmlns:a16="http://schemas.microsoft.com/office/drawing/2014/main" id="{C91BD3F2-F8B0-CE00-045B-A328A67DDBA6}"/>
              </a:ext>
            </a:extLst>
          </p:cNvPr>
          <p:cNvSpPr>
            <a:spLocks noGrp="1"/>
          </p:cNvSpPr>
          <p:nvPr>
            <p:ph type="dt" sz="half" idx="10"/>
          </p:nvPr>
        </p:nvSpPr>
        <p:spPr/>
        <p:txBody>
          <a:bodyPr/>
          <a:lstStyle/>
          <a:p>
            <a:pPr>
              <a:defRPr/>
            </a:pPr>
            <a:r>
              <a:rPr lang="en-US"/>
              <a:t>2023-10-16</a:t>
            </a:r>
            <a:endParaRPr lang="en-US" dirty="0"/>
          </a:p>
        </p:txBody>
      </p:sp>
      <p:sp>
        <p:nvSpPr>
          <p:cNvPr id="5" name="Footer Placeholder 4">
            <a:extLst>
              <a:ext uri="{FF2B5EF4-FFF2-40B4-BE49-F238E27FC236}">
                <a16:creationId xmlns:a16="http://schemas.microsoft.com/office/drawing/2014/main" id="{CE7A2F8E-6A0B-5A6C-FFC0-63169309C3D1}"/>
              </a:ext>
            </a:extLst>
          </p:cNvPr>
          <p:cNvSpPr>
            <a:spLocks noGrp="1"/>
          </p:cNvSpPr>
          <p:nvPr>
            <p:ph type="ftr" sz="quarter" idx="11"/>
          </p:nvPr>
        </p:nvSpPr>
        <p:spPr/>
        <p:txBody>
          <a:bodyPr/>
          <a:lstStyle/>
          <a:p>
            <a:pPr>
              <a:defRPr/>
            </a:pPr>
            <a:r>
              <a:rPr lang="en-US"/>
              <a:t>Step 2 : Uploading GVX Data</a:t>
            </a:r>
            <a:endParaRPr lang="en-US" dirty="0"/>
          </a:p>
        </p:txBody>
      </p:sp>
      <p:sp>
        <p:nvSpPr>
          <p:cNvPr id="6" name="Slide Number Placeholder 5">
            <a:extLst>
              <a:ext uri="{FF2B5EF4-FFF2-40B4-BE49-F238E27FC236}">
                <a16:creationId xmlns:a16="http://schemas.microsoft.com/office/drawing/2014/main" id="{975E9D96-27C7-8665-B097-70EDCA536157}"/>
              </a:ext>
            </a:extLst>
          </p:cNvPr>
          <p:cNvSpPr>
            <a:spLocks noGrp="1"/>
          </p:cNvSpPr>
          <p:nvPr>
            <p:ph type="sldNum" sz="quarter" idx="12"/>
          </p:nvPr>
        </p:nvSpPr>
        <p:spPr/>
        <p:txBody>
          <a:bodyPr/>
          <a:lstStyle/>
          <a:p>
            <a:pPr>
              <a:defRPr/>
            </a:pPr>
            <a:fld id="{73529DF9-F8E1-4220-8C8F-E52644C5560B}" type="slidenum">
              <a:rPr lang="en-US" smtClean="0"/>
              <a:pPr>
                <a:defRPr/>
              </a:pPr>
              <a:t>5</a:t>
            </a:fld>
            <a:endParaRPr lang="en-US"/>
          </a:p>
        </p:txBody>
      </p:sp>
      <p:pic>
        <p:nvPicPr>
          <p:cNvPr id="10" name="Picture 9">
            <a:extLst>
              <a:ext uri="{FF2B5EF4-FFF2-40B4-BE49-F238E27FC236}">
                <a16:creationId xmlns:a16="http://schemas.microsoft.com/office/drawing/2014/main" id="{C4EC907F-6D48-A56E-F6D9-5974333AC868}"/>
              </a:ext>
            </a:extLst>
          </p:cNvPr>
          <p:cNvPicPr>
            <a:picLocks noChangeAspect="1"/>
          </p:cNvPicPr>
          <p:nvPr/>
        </p:nvPicPr>
        <p:blipFill>
          <a:blip r:embed="rId2"/>
          <a:stretch>
            <a:fillRect/>
          </a:stretch>
        </p:blipFill>
        <p:spPr>
          <a:xfrm>
            <a:off x="472842" y="2463326"/>
            <a:ext cx="8380291" cy="1901410"/>
          </a:xfrm>
          <a:prstGeom prst="rect">
            <a:avLst/>
          </a:prstGeom>
        </p:spPr>
      </p:pic>
      <p:sp>
        <p:nvSpPr>
          <p:cNvPr id="12" name="TextBox 11">
            <a:extLst>
              <a:ext uri="{FF2B5EF4-FFF2-40B4-BE49-F238E27FC236}">
                <a16:creationId xmlns:a16="http://schemas.microsoft.com/office/drawing/2014/main" id="{0A225771-C28D-744D-4E89-8E9DE146BFA3}"/>
              </a:ext>
            </a:extLst>
          </p:cNvPr>
          <p:cNvSpPr txBox="1"/>
          <p:nvPr/>
        </p:nvSpPr>
        <p:spPr>
          <a:xfrm>
            <a:off x="2590800" y="4364736"/>
            <a:ext cx="4760976" cy="369332"/>
          </a:xfrm>
          <a:prstGeom prst="rect">
            <a:avLst/>
          </a:prstGeom>
          <a:noFill/>
        </p:spPr>
        <p:txBody>
          <a:bodyPr wrap="square">
            <a:spAutoFit/>
          </a:bodyPr>
          <a:lstStyle/>
          <a:p>
            <a:r>
              <a:rPr lang="en-US" sz="1800" dirty="0">
                <a:solidFill>
                  <a:srgbClr val="FF0000"/>
                </a:solidFill>
              </a:rPr>
              <a:t>https://geodesy.noaa.gov/data/formats/GVX/</a:t>
            </a:r>
          </a:p>
        </p:txBody>
      </p:sp>
    </p:spTree>
    <p:extLst>
      <p:ext uri="{BB962C8B-B14F-4D97-AF65-F5344CB8AC3E}">
        <p14:creationId xmlns:p14="http://schemas.microsoft.com/office/powerpoint/2010/main" val="159781779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689CA6-F185-51DF-603C-A3B29B731D63}"/>
              </a:ext>
            </a:extLst>
          </p:cNvPr>
          <p:cNvSpPr>
            <a:spLocks noGrp="1"/>
          </p:cNvSpPr>
          <p:nvPr>
            <p:ph type="title"/>
          </p:nvPr>
        </p:nvSpPr>
        <p:spPr/>
        <p:txBody>
          <a:bodyPr/>
          <a:lstStyle/>
          <a:p>
            <a:r>
              <a:rPr lang="en-US" dirty="0"/>
              <a:t>What is a GVX Format file?</a:t>
            </a:r>
          </a:p>
        </p:txBody>
      </p:sp>
      <p:sp>
        <p:nvSpPr>
          <p:cNvPr id="3" name="Content Placeholder 2">
            <a:extLst>
              <a:ext uri="{FF2B5EF4-FFF2-40B4-BE49-F238E27FC236}">
                <a16:creationId xmlns:a16="http://schemas.microsoft.com/office/drawing/2014/main" id="{D14C671F-B9DF-8FC0-A2F1-65069A0E9A3E}"/>
              </a:ext>
            </a:extLst>
          </p:cNvPr>
          <p:cNvSpPr>
            <a:spLocks noGrp="1"/>
          </p:cNvSpPr>
          <p:nvPr>
            <p:ph idx="1"/>
          </p:nvPr>
        </p:nvSpPr>
        <p:spPr/>
        <p:txBody>
          <a:bodyPr/>
          <a:lstStyle/>
          <a:p>
            <a:r>
              <a:rPr lang="en-US" dirty="0"/>
              <a:t>We will look at a GVX file in detail in “OP 3A GVX File Format”.</a:t>
            </a:r>
          </a:p>
        </p:txBody>
      </p:sp>
      <p:sp>
        <p:nvSpPr>
          <p:cNvPr id="4" name="Date Placeholder 3">
            <a:extLst>
              <a:ext uri="{FF2B5EF4-FFF2-40B4-BE49-F238E27FC236}">
                <a16:creationId xmlns:a16="http://schemas.microsoft.com/office/drawing/2014/main" id="{C91BD3F2-F8B0-CE00-045B-A328A67DDBA6}"/>
              </a:ext>
            </a:extLst>
          </p:cNvPr>
          <p:cNvSpPr>
            <a:spLocks noGrp="1"/>
          </p:cNvSpPr>
          <p:nvPr>
            <p:ph type="dt" sz="half" idx="10"/>
          </p:nvPr>
        </p:nvSpPr>
        <p:spPr/>
        <p:txBody>
          <a:bodyPr/>
          <a:lstStyle/>
          <a:p>
            <a:pPr>
              <a:defRPr/>
            </a:pPr>
            <a:r>
              <a:rPr lang="en-US"/>
              <a:t>2023-10-16</a:t>
            </a:r>
            <a:endParaRPr lang="en-US" dirty="0"/>
          </a:p>
        </p:txBody>
      </p:sp>
      <p:sp>
        <p:nvSpPr>
          <p:cNvPr id="5" name="Footer Placeholder 4">
            <a:extLst>
              <a:ext uri="{FF2B5EF4-FFF2-40B4-BE49-F238E27FC236}">
                <a16:creationId xmlns:a16="http://schemas.microsoft.com/office/drawing/2014/main" id="{CE7A2F8E-6A0B-5A6C-FFC0-63169309C3D1}"/>
              </a:ext>
            </a:extLst>
          </p:cNvPr>
          <p:cNvSpPr>
            <a:spLocks noGrp="1"/>
          </p:cNvSpPr>
          <p:nvPr>
            <p:ph type="ftr" sz="quarter" idx="11"/>
          </p:nvPr>
        </p:nvSpPr>
        <p:spPr/>
        <p:txBody>
          <a:bodyPr/>
          <a:lstStyle/>
          <a:p>
            <a:pPr>
              <a:defRPr/>
            </a:pPr>
            <a:r>
              <a:rPr lang="en-US"/>
              <a:t>Step 2 : Uploading GVX Data</a:t>
            </a:r>
            <a:endParaRPr lang="en-US" dirty="0"/>
          </a:p>
        </p:txBody>
      </p:sp>
      <p:sp>
        <p:nvSpPr>
          <p:cNvPr id="6" name="Slide Number Placeholder 5">
            <a:extLst>
              <a:ext uri="{FF2B5EF4-FFF2-40B4-BE49-F238E27FC236}">
                <a16:creationId xmlns:a16="http://schemas.microsoft.com/office/drawing/2014/main" id="{975E9D96-27C7-8665-B097-70EDCA536157}"/>
              </a:ext>
            </a:extLst>
          </p:cNvPr>
          <p:cNvSpPr>
            <a:spLocks noGrp="1"/>
          </p:cNvSpPr>
          <p:nvPr>
            <p:ph type="sldNum" sz="quarter" idx="12"/>
          </p:nvPr>
        </p:nvSpPr>
        <p:spPr/>
        <p:txBody>
          <a:bodyPr/>
          <a:lstStyle/>
          <a:p>
            <a:pPr>
              <a:defRPr/>
            </a:pPr>
            <a:fld id="{73529DF9-F8E1-4220-8C8F-E52644C5560B}" type="slidenum">
              <a:rPr lang="en-US" smtClean="0"/>
              <a:pPr>
                <a:defRPr/>
              </a:pPr>
              <a:t>6</a:t>
            </a:fld>
            <a:endParaRPr lang="en-US"/>
          </a:p>
        </p:txBody>
      </p:sp>
      <p:pic>
        <p:nvPicPr>
          <p:cNvPr id="7" name="Picture 6">
            <a:extLst>
              <a:ext uri="{FF2B5EF4-FFF2-40B4-BE49-F238E27FC236}">
                <a16:creationId xmlns:a16="http://schemas.microsoft.com/office/drawing/2014/main" id="{1EE7B559-9963-7E00-0CDB-F910A37F5847}"/>
              </a:ext>
            </a:extLst>
          </p:cNvPr>
          <p:cNvPicPr>
            <a:picLocks noChangeAspect="1"/>
          </p:cNvPicPr>
          <p:nvPr/>
        </p:nvPicPr>
        <p:blipFill>
          <a:blip r:embed="rId2"/>
          <a:stretch>
            <a:fillRect/>
          </a:stretch>
        </p:blipFill>
        <p:spPr>
          <a:xfrm rot="21244832">
            <a:off x="2285802" y="2631205"/>
            <a:ext cx="4572396" cy="3429297"/>
          </a:xfrm>
          <a:prstGeom prst="rect">
            <a:avLst/>
          </a:prstGeom>
          <a:ln w="25400">
            <a:solidFill>
              <a:schemeClr val="accent1"/>
            </a:solidFill>
          </a:ln>
        </p:spPr>
      </p:pic>
    </p:spTree>
    <p:extLst>
      <p:ext uri="{BB962C8B-B14F-4D97-AF65-F5344CB8AC3E}">
        <p14:creationId xmlns:p14="http://schemas.microsoft.com/office/powerpoint/2010/main" val="61251303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689CA6-F185-51DF-603C-A3B29B731D63}"/>
              </a:ext>
            </a:extLst>
          </p:cNvPr>
          <p:cNvSpPr>
            <a:spLocks noGrp="1"/>
          </p:cNvSpPr>
          <p:nvPr>
            <p:ph type="title"/>
          </p:nvPr>
        </p:nvSpPr>
        <p:spPr/>
        <p:txBody>
          <a:bodyPr/>
          <a:lstStyle/>
          <a:p>
            <a:r>
              <a:rPr lang="en-US" dirty="0"/>
              <a:t>Preparing to Upload a GVX file</a:t>
            </a:r>
          </a:p>
        </p:txBody>
      </p:sp>
      <p:sp>
        <p:nvSpPr>
          <p:cNvPr id="3" name="Content Placeholder 2">
            <a:extLst>
              <a:ext uri="{FF2B5EF4-FFF2-40B4-BE49-F238E27FC236}">
                <a16:creationId xmlns:a16="http://schemas.microsoft.com/office/drawing/2014/main" id="{D14C671F-B9DF-8FC0-A2F1-65069A0E9A3E}"/>
              </a:ext>
            </a:extLst>
          </p:cNvPr>
          <p:cNvSpPr>
            <a:spLocks noGrp="1"/>
          </p:cNvSpPr>
          <p:nvPr>
            <p:ph idx="1"/>
          </p:nvPr>
        </p:nvSpPr>
        <p:spPr/>
        <p:txBody>
          <a:bodyPr/>
          <a:lstStyle/>
          <a:p>
            <a:r>
              <a:rPr lang="en-US" dirty="0"/>
              <a:t>There is a recommended sequence of processing steps for an OPUS PROJECT.</a:t>
            </a:r>
          </a:p>
          <a:p>
            <a:r>
              <a:rPr lang="en-US" sz="2000" dirty="0">
                <a:solidFill>
                  <a:srgbClr val="0070C0"/>
                </a:solidFill>
              </a:rPr>
              <a:t>Recommended Sequence of Processing Steps for OPUS Projects</a:t>
            </a:r>
          </a:p>
          <a:p>
            <a:pPr lvl="1"/>
            <a:r>
              <a:rPr lang="en-US" sz="1600" dirty="0">
                <a:solidFill>
                  <a:srgbClr val="0070C0"/>
                </a:solidFill>
              </a:rPr>
              <a:t>1  NGS Survey Proposal</a:t>
            </a:r>
          </a:p>
          <a:p>
            <a:pPr lvl="1"/>
            <a:r>
              <a:rPr lang="en-US" sz="1600" dirty="0">
                <a:solidFill>
                  <a:srgbClr val="0070C0"/>
                </a:solidFill>
              </a:rPr>
              <a:t>2  Create your Project in OP</a:t>
            </a:r>
          </a:p>
          <a:p>
            <a:pPr lvl="1"/>
            <a:r>
              <a:rPr lang="en-US" sz="1600" dirty="0">
                <a:solidFill>
                  <a:srgbClr val="0070C0"/>
                </a:solidFill>
              </a:rPr>
              <a:t>3  Review and Edit Project Preferences</a:t>
            </a:r>
          </a:p>
          <a:p>
            <a:pPr lvl="1"/>
            <a:r>
              <a:rPr lang="en-US" sz="1600" dirty="0">
                <a:solidFill>
                  <a:srgbClr val="0070C0"/>
                </a:solidFill>
              </a:rPr>
              <a:t>4  Load Static GNSS Observation Files</a:t>
            </a:r>
          </a:p>
          <a:p>
            <a:pPr lvl="1"/>
            <a:r>
              <a:rPr lang="en-US" sz="1600" dirty="0">
                <a:solidFill>
                  <a:srgbClr val="0070C0"/>
                </a:solidFill>
              </a:rPr>
              <a:t>5  Check your OPUS Static Solution Results</a:t>
            </a:r>
          </a:p>
          <a:p>
            <a:pPr lvl="1"/>
            <a:r>
              <a:rPr lang="en-US" sz="1600" dirty="0">
                <a:solidFill>
                  <a:srgbClr val="0070C0"/>
                </a:solidFill>
              </a:rPr>
              <a:t>6  Selecting CORS</a:t>
            </a:r>
          </a:p>
          <a:p>
            <a:pPr lvl="1"/>
            <a:r>
              <a:rPr lang="en-US" sz="1600" b="1" dirty="0">
                <a:solidFill>
                  <a:srgbClr val="0070C0"/>
                </a:solidFill>
              </a:rPr>
              <a:t>7  Upload GVX Vectors</a:t>
            </a:r>
          </a:p>
          <a:p>
            <a:pPr lvl="1"/>
            <a:r>
              <a:rPr lang="en-US" sz="1600" dirty="0">
                <a:solidFill>
                  <a:srgbClr val="0070C0"/>
                </a:solidFill>
              </a:rPr>
              <a:t>8  Mark Descriptions</a:t>
            </a:r>
          </a:p>
          <a:p>
            <a:pPr lvl="1"/>
            <a:r>
              <a:rPr lang="en-US" sz="1600" dirty="0">
                <a:solidFill>
                  <a:srgbClr val="0070C0"/>
                </a:solidFill>
              </a:rPr>
              <a:t>9  Session Processing</a:t>
            </a:r>
          </a:p>
          <a:p>
            <a:pPr lvl="1"/>
            <a:r>
              <a:rPr lang="en-US" sz="1600" dirty="0">
                <a:solidFill>
                  <a:srgbClr val="0070C0"/>
                </a:solidFill>
              </a:rPr>
              <a:t>10  Network Adjustments</a:t>
            </a:r>
          </a:p>
          <a:p>
            <a:pPr lvl="1"/>
            <a:r>
              <a:rPr lang="en-US" sz="1600" dirty="0">
                <a:solidFill>
                  <a:srgbClr val="0070C0"/>
                </a:solidFill>
              </a:rPr>
              <a:t>11  Final Steps - QA/QC &amp; Reportage</a:t>
            </a:r>
          </a:p>
        </p:txBody>
      </p:sp>
      <p:sp>
        <p:nvSpPr>
          <p:cNvPr id="4" name="Date Placeholder 3">
            <a:extLst>
              <a:ext uri="{FF2B5EF4-FFF2-40B4-BE49-F238E27FC236}">
                <a16:creationId xmlns:a16="http://schemas.microsoft.com/office/drawing/2014/main" id="{C91BD3F2-F8B0-CE00-045B-A328A67DDBA6}"/>
              </a:ext>
            </a:extLst>
          </p:cNvPr>
          <p:cNvSpPr>
            <a:spLocks noGrp="1"/>
          </p:cNvSpPr>
          <p:nvPr>
            <p:ph type="dt" sz="half" idx="10"/>
          </p:nvPr>
        </p:nvSpPr>
        <p:spPr/>
        <p:txBody>
          <a:bodyPr/>
          <a:lstStyle/>
          <a:p>
            <a:pPr>
              <a:defRPr/>
            </a:pPr>
            <a:r>
              <a:rPr lang="en-US"/>
              <a:t>2023-10-16</a:t>
            </a:r>
            <a:endParaRPr lang="en-US" dirty="0"/>
          </a:p>
        </p:txBody>
      </p:sp>
      <p:sp>
        <p:nvSpPr>
          <p:cNvPr id="5" name="Footer Placeholder 4">
            <a:extLst>
              <a:ext uri="{FF2B5EF4-FFF2-40B4-BE49-F238E27FC236}">
                <a16:creationId xmlns:a16="http://schemas.microsoft.com/office/drawing/2014/main" id="{CE7A2F8E-6A0B-5A6C-FFC0-63169309C3D1}"/>
              </a:ext>
            </a:extLst>
          </p:cNvPr>
          <p:cNvSpPr>
            <a:spLocks noGrp="1"/>
          </p:cNvSpPr>
          <p:nvPr>
            <p:ph type="ftr" sz="quarter" idx="11"/>
          </p:nvPr>
        </p:nvSpPr>
        <p:spPr/>
        <p:txBody>
          <a:bodyPr/>
          <a:lstStyle/>
          <a:p>
            <a:pPr>
              <a:defRPr/>
            </a:pPr>
            <a:r>
              <a:rPr lang="en-US"/>
              <a:t>Step 2 : Uploading GVX Data</a:t>
            </a:r>
            <a:endParaRPr lang="en-US" dirty="0"/>
          </a:p>
        </p:txBody>
      </p:sp>
      <p:sp>
        <p:nvSpPr>
          <p:cNvPr id="6" name="Slide Number Placeholder 5">
            <a:extLst>
              <a:ext uri="{FF2B5EF4-FFF2-40B4-BE49-F238E27FC236}">
                <a16:creationId xmlns:a16="http://schemas.microsoft.com/office/drawing/2014/main" id="{975E9D96-27C7-8665-B097-70EDCA536157}"/>
              </a:ext>
            </a:extLst>
          </p:cNvPr>
          <p:cNvSpPr>
            <a:spLocks noGrp="1"/>
          </p:cNvSpPr>
          <p:nvPr>
            <p:ph type="sldNum" sz="quarter" idx="12"/>
          </p:nvPr>
        </p:nvSpPr>
        <p:spPr/>
        <p:txBody>
          <a:bodyPr/>
          <a:lstStyle/>
          <a:p>
            <a:pPr>
              <a:defRPr/>
            </a:pPr>
            <a:fld id="{73529DF9-F8E1-4220-8C8F-E52644C5560B}" type="slidenum">
              <a:rPr lang="en-US" smtClean="0"/>
              <a:pPr>
                <a:defRPr/>
              </a:pPr>
              <a:t>7</a:t>
            </a:fld>
            <a:endParaRPr lang="en-US"/>
          </a:p>
        </p:txBody>
      </p:sp>
    </p:spTree>
    <p:extLst>
      <p:ext uri="{BB962C8B-B14F-4D97-AF65-F5344CB8AC3E}">
        <p14:creationId xmlns:p14="http://schemas.microsoft.com/office/powerpoint/2010/main" val="170201107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689CA6-F185-51DF-603C-A3B29B731D63}"/>
              </a:ext>
            </a:extLst>
          </p:cNvPr>
          <p:cNvSpPr>
            <a:spLocks noGrp="1"/>
          </p:cNvSpPr>
          <p:nvPr>
            <p:ph type="title"/>
          </p:nvPr>
        </p:nvSpPr>
        <p:spPr/>
        <p:txBody>
          <a:bodyPr/>
          <a:lstStyle/>
          <a:p>
            <a:r>
              <a:rPr lang="en-US" dirty="0"/>
              <a:t>Preparing to Upload a GVX file</a:t>
            </a:r>
          </a:p>
        </p:txBody>
      </p:sp>
      <p:sp>
        <p:nvSpPr>
          <p:cNvPr id="3" name="Content Placeholder 2">
            <a:extLst>
              <a:ext uri="{FF2B5EF4-FFF2-40B4-BE49-F238E27FC236}">
                <a16:creationId xmlns:a16="http://schemas.microsoft.com/office/drawing/2014/main" id="{D14C671F-B9DF-8FC0-A2F1-65069A0E9A3E}"/>
              </a:ext>
            </a:extLst>
          </p:cNvPr>
          <p:cNvSpPr>
            <a:spLocks noGrp="1"/>
          </p:cNvSpPr>
          <p:nvPr>
            <p:ph idx="1"/>
          </p:nvPr>
        </p:nvSpPr>
        <p:spPr/>
        <p:txBody>
          <a:bodyPr/>
          <a:lstStyle/>
          <a:p>
            <a:r>
              <a:rPr lang="en-US" dirty="0"/>
              <a:t>Logic</a:t>
            </a:r>
          </a:p>
          <a:p>
            <a:pPr lvl="1"/>
            <a:r>
              <a:rPr lang="en-US" dirty="0"/>
              <a:t>A GVX VECTOR consists of 2 points</a:t>
            </a:r>
          </a:p>
          <a:p>
            <a:pPr lvl="2"/>
            <a:r>
              <a:rPr lang="en-US" dirty="0"/>
              <a:t>an INITIAL POINT</a:t>
            </a:r>
          </a:p>
          <a:p>
            <a:pPr lvl="2"/>
            <a:r>
              <a:rPr lang="en-US" dirty="0"/>
              <a:t>a TERMINAL POINT</a:t>
            </a:r>
          </a:p>
          <a:p>
            <a:pPr lvl="1"/>
            <a:r>
              <a:rPr lang="en-US" dirty="0"/>
              <a:t>Each POINT must have a set of COORDINATES</a:t>
            </a:r>
          </a:p>
          <a:p>
            <a:pPr lvl="2"/>
            <a:r>
              <a:rPr lang="en-US" dirty="0"/>
              <a:t>Geodetic (</a:t>
            </a:r>
            <a:r>
              <a:rPr lang="en-US" dirty="0" err="1"/>
              <a:t>lat</a:t>
            </a:r>
            <a:r>
              <a:rPr lang="en-US" dirty="0"/>
              <a:t>, </a:t>
            </a:r>
            <a:r>
              <a:rPr lang="en-US" dirty="0" err="1"/>
              <a:t>lon</a:t>
            </a:r>
            <a:r>
              <a:rPr lang="en-US" dirty="0"/>
              <a:t>, </a:t>
            </a:r>
            <a:r>
              <a:rPr lang="en-US" dirty="0" err="1"/>
              <a:t>ellht</a:t>
            </a:r>
            <a:r>
              <a:rPr lang="en-US" dirty="0"/>
              <a:t>)</a:t>
            </a:r>
          </a:p>
          <a:p>
            <a:pPr lvl="2"/>
            <a:r>
              <a:rPr lang="en-US" dirty="0"/>
              <a:t>Geocentric (x, y, z)</a:t>
            </a:r>
          </a:p>
          <a:p>
            <a:pPr lvl="1"/>
            <a:r>
              <a:rPr lang="en-US" dirty="0"/>
              <a:t>Metadata</a:t>
            </a:r>
          </a:p>
          <a:p>
            <a:pPr lvl="2"/>
            <a:r>
              <a:rPr lang="en-US" dirty="0"/>
              <a:t>Equipment, serial numbers, etc.</a:t>
            </a:r>
          </a:p>
          <a:p>
            <a:pPr lvl="1"/>
            <a:r>
              <a:rPr lang="en-US" dirty="0"/>
              <a:t>All contained within a GVX File. </a:t>
            </a:r>
          </a:p>
        </p:txBody>
      </p:sp>
      <p:sp>
        <p:nvSpPr>
          <p:cNvPr id="4" name="Date Placeholder 3">
            <a:extLst>
              <a:ext uri="{FF2B5EF4-FFF2-40B4-BE49-F238E27FC236}">
                <a16:creationId xmlns:a16="http://schemas.microsoft.com/office/drawing/2014/main" id="{C91BD3F2-F8B0-CE00-045B-A328A67DDBA6}"/>
              </a:ext>
            </a:extLst>
          </p:cNvPr>
          <p:cNvSpPr>
            <a:spLocks noGrp="1"/>
          </p:cNvSpPr>
          <p:nvPr>
            <p:ph type="dt" sz="half" idx="10"/>
          </p:nvPr>
        </p:nvSpPr>
        <p:spPr/>
        <p:txBody>
          <a:bodyPr/>
          <a:lstStyle/>
          <a:p>
            <a:pPr>
              <a:defRPr/>
            </a:pPr>
            <a:r>
              <a:rPr lang="en-US"/>
              <a:t>2023-10-16</a:t>
            </a:r>
            <a:endParaRPr lang="en-US" dirty="0"/>
          </a:p>
        </p:txBody>
      </p:sp>
      <p:sp>
        <p:nvSpPr>
          <p:cNvPr id="5" name="Footer Placeholder 4">
            <a:extLst>
              <a:ext uri="{FF2B5EF4-FFF2-40B4-BE49-F238E27FC236}">
                <a16:creationId xmlns:a16="http://schemas.microsoft.com/office/drawing/2014/main" id="{CE7A2F8E-6A0B-5A6C-FFC0-63169309C3D1}"/>
              </a:ext>
            </a:extLst>
          </p:cNvPr>
          <p:cNvSpPr>
            <a:spLocks noGrp="1"/>
          </p:cNvSpPr>
          <p:nvPr>
            <p:ph type="ftr" sz="quarter" idx="11"/>
          </p:nvPr>
        </p:nvSpPr>
        <p:spPr/>
        <p:txBody>
          <a:bodyPr/>
          <a:lstStyle/>
          <a:p>
            <a:pPr>
              <a:defRPr/>
            </a:pPr>
            <a:r>
              <a:rPr lang="en-US"/>
              <a:t>Step 2 : Uploading GVX Data</a:t>
            </a:r>
            <a:endParaRPr lang="en-US" dirty="0"/>
          </a:p>
        </p:txBody>
      </p:sp>
      <p:sp>
        <p:nvSpPr>
          <p:cNvPr id="6" name="Slide Number Placeholder 5">
            <a:extLst>
              <a:ext uri="{FF2B5EF4-FFF2-40B4-BE49-F238E27FC236}">
                <a16:creationId xmlns:a16="http://schemas.microsoft.com/office/drawing/2014/main" id="{975E9D96-27C7-8665-B097-70EDCA536157}"/>
              </a:ext>
            </a:extLst>
          </p:cNvPr>
          <p:cNvSpPr>
            <a:spLocks noGrp="1"/>
          </p:cNvSpPr>
          <p:nvPr>
            <p:ph type="sldNum" sz="quarter" idx="12"/>
          </p:nvPr>
        </p:nvSpPr>
        <p:spPr/>
        <p:txBody>
          <a:bodyPr/>
          <a:lstStyle/>
          <a:p>
            <a:pPr>
              <a:defRPr/>
            </a:pPr>
            <a:fld id="{73529DF9-F8E1-4220-8C8F-E52644C5560B}" type="slidenum">
              <a:rPr lang="en-US" smtClean="0"/>
              <a:pPr>
                <a:defRPr/>
              </a:pPr>
              <a:t>8</a:t>
            </a:fld>
            <a:endParaRPr lang="en-US"/>
          </a:p>
        </p:txBody>
      </p:sp>
    </p:spTree>
    <p:extLst>
      <p:ext uri="{BB962C8B-B14F-4D97-AF65-F5344CB8AC3E}">
        <p14:creationId xmlns:p14="http://schemas.microsoft.com/office/powerpoint/2010/main" val="133607497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689CA6-F185-51DF-603C-A3B29B731D63}"/>
              </a:ext>
            </a:extLst>
          </p:cNvPr>
          <p:cNvSpPr>
            <a:spLocks noGrp="1"/>
          </p:cNvSpPr>
          <p:nvPr>
            <p:ph type="title"/>
          </p:nvPr>
        </p:nvSpPr>
        <p:spPr/>
        <p:txBody>
          <a:bodyPr/>
          <a:lstStyle/>
          <a:p>
            <a:r>
              <a:rPr lang="en-US" dirty="0"/>
              <a:t>Preparing to Upload a GVX file</a:t>
            </a:r>
          </a:p>
        </p:txBody>
      </p:sp>
      <p:sp>
        <p:nvSpPr>
          <p:cNvPr id="3" name="Content Placeholder 2">
            <a:extLst>
              <a:ext uri="{FF2B5EF4-FFF2-40B4-BE49-F238E27FC236}">
                <a16:creationId xmlns:a16="http://schemas.microsoft.com/office/drawing/2014/main" id="{D14C671F-B9DF-8FC0-A2F1-65069A0E9A3E}"/>
              </a:ext>
            </a:extLst>
          </p:cNvPr>
          <p:cNvSpPr>
            <a:spLocks noGrp="1"/>
          </p:cNvSpPr>
          <p:nvPr>
            <p:ph idx="1"/>
          </p:nvPr>
        </p:nvSpPr>
        <p:spPr/>
        <p:txBody>
          <a:bodyPr/>
          <a:lstStyle/>
          <a:p>
            <a:r>
              <a:rPr lang="en-US" dirty="0"/>
              <a:t>Logic</a:t>
            </a:r>
          </a:p>
          <a:p>
            <a:pPr lvl="1"/>
            <a:r>
              <a:rPr lang="en-US" dirty="0"/>
              <a:t>OPUS PROJECTS co-locates points by matching the coordinates of the incoming point with a point that is already in the project (</a:t>
            </a:r>
            <a:r>
              <a:rPr lang="en-US" i="1" dirty="0"/>
              <a:t>recall the Project Preferences of 1.000 meters</a:t>
            </a:r>
            <a:r>
              <a:rPr lang="en-US" dirty="0"/>
              <a:t>).</a:t>
            </a:r>
          </a:p>
          <a:p>
            <a:pPr lvl="1"/>
            <a:r>
              <a:rPr lang="en-US" dirty="0"/>
              <a:t>If a match can be found, then the POINT in the GVX file is associated with the existing POINT in the project.</a:t>
            </a:r>
          </a:p>
          <a:p>
            <a:endParaRPr lang="en-US" dirty="0"/>
          </a:p>
        </p:txBody>
      </p:sp>
      <p:sp>
        <p:nvSpPr>
          <p:cNvPr id="4" name="Date Placeholder 3">
            <a:extLst>
              <a:ext uri="{FF2B5EF4-FFF2-40B4-BE49-F238E27FC236}">
                <a16:creationId xmlns:a16="http://schemas.microsoft.com/office/drawing/2014/main" id="{C91BD3F2-F8B0-CE00-045B-A328A67DDBA6}"/>
              </a:ext>
            </a:extLst>
          </p:cNvPr>
          <p:cNvSpPr>
            <a:spLocks noGrp="1"/>
          </p:cNvSpPr>
          <p:nvPr>
            <p:ph type="dt" sz="half" idx="10"/>
          </p:nvPr>
        </p:nvSpPr>
        <p:spPr/>
        <p:txBody>
          <a:bodyPr/>
          <a:lstStyle/>
          <a:p>
            <a:pPr>
              <a:defRPr/>
            </a:pPr>
            <a:r>
              <a:rPr lang="en-US"/>
              <a:t>2023-10-16</a:t>
            </a:r>
            <a:endParaRPr lang="en-US" dirty="0"/>
          </a:p>
        </p:txBody>
      </p:sp>
      <p:sp>
        <p:nvSpPr>
          <p:cNvPr id="5" name="Footer Placeholder 4">
            <a:extLst>
              <a:ext uri="{FF2B5EF4-FFF2-40B4-BE49-F238E27FC236}">
                <a16:creationId xmlns:a16="http://schemas.microsoft.com/office/drawing/2014/main" id="{CE7A2F8E-6A0B-5A6C-FFC0-63169309C3D1}"/>
              </a:ext>
            </a:extLst>
          </p:cNvPr>
          <p:cNvSpPr>
            <a:spLocks noGrp="1"/>
          </p:cNvSpPr>
          <p:nvPr>
            <p:ph type="ftr" sz="quarter" idx="11"/>
          </p:nvPr>
        </p:nvSpPr>
        <p:spPr/>
        <p:txBody>
          <a:bodyPr/>
          <a:lstStyle/>
          <a:p>
            <a:pPr>
              <a:defRPr/>
            </a:pPr>
            <a:r>
              <a:rPr lang="en-US"/>
              <a:t>Step 2 : Uploading GVX Data</a:t>
            </a:r>
            <a:endParaRPr lang="en-US" dirty="0"/>
          </a:p>
        </p:txBody>
      </p:sp>
      <p:sp>
        <p:nvSpPr>
          <p:cNvPr id="6" name="Slide Number Placeholder 5">
            <a:extLst>
              <a:ext uri="{FF2B5EF4-FFF2-40B4-BE49-F238E27FC236}">
                <a16:creationId xmlns:a16="http://schemas.microsoft.com/office/drawing/2014/main" id="{975E9D96-27C7-8665-B097-70EDCA536157}"/>
              </a:ext>
            </a:extLst>
          </p:cNvPr>
          <p:cNvSpPr>
            <a:spLocks noGrp="1"/>
          </p:cNvSpPr>
          <p:nvPr>
            <p:ph type="sldNum" sz="quarter" idx="12"/>
          </p:nvPr>
        </p:nvSpPr>
        <p:spPr/>
        <p:txBody>
          <a:bodyPr/>
          <a:lstStyle/>
          <a:p>
            <a:pPr>
              <a:defRPr/>
            </a:pPr>
            <a:fld id="{73529DF9-F8E1-4220-8C8F-E52644C5560B}" type="slidenum">
              <a:rPr lang="en-US" smtClean="0"/>
              <a:pPr>
                <a:defRPr/>
              </a:pPr>
              <a:t>9</a:t>
            </a:fld>
            <a:endParaRPr lang="en-US"/>
          </a:p>
        </p:txBody>
      </p:sp>
    </p:spTree>
    <p:extLst>
      <p:ext uri="{BB962C8B-B14F-4D97-AF65-F5344CB8AC3E}">
        <p14:creationId xmlns:p14="http://schemas.microsoft.com/office/powerpoint/2010/main" val="325466583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theme/theme1.xml><?xml version="1.0" encoding="utf-8"?>
<a:theme xmlns:a="http://schemas.openxmlformats.org/drawingml/2006/main" name="training_draft">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training_draft</Template>
  <TotalTime>5909</TotalTime>
  <Words>1519</Words>
  <Application>Microsoft Office PowerPoint</Application>
  <PresentationFormat>On-screen Show (4:3)</PresentationFormat>
  <Paragraphs>249</Paragraphs>
  <Slides>33</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33</vt:i4>
      </vt:variant>
    </vt:vector>
  </HeadingPairs>
  <TitlesOfParts>
    <vt:vector size="38" baseType="lpstr">
      <vt:lpstr>Arial</vt:lpstr>
      <vt:lpstr>Calibri</vt:lpstr>
      <vt:lpstr>Courier New</vt:lpstr>
      <vt:lpstr>Wingdings</vt:lpstr>
      <vt:lpstr>training_draft</vt:lpstr>
      <vt:lpstr>OPUS Projects Manager Training</vt:lpstr>
      <vt:lpstr>Outline</vt:lpstr>
      <vt:lpstr>What’s in this training?</vt:lpstr>
      <vt:lpstr>What is a GVX Format file?</vt:lpstr>
      <vt:lpstr>What is a GVX Format file?</vt:lpstr>
      <vt:lpstr>What is a GVX Format file?</vt:lpstr>
      <vt:lpstr>Preparing to Upload a GVX file</vt:lpstr>
      <vt:lpstr>Preparing to Upload a GVX file</vt:lpstr>
      <vt:lpstr>Preparing to Upload a GVX file</vt:lpstr>
      <vt:lpstr>Preparing to Upload a GVX file</vt:lpstr>
      <vt:lpstr>Preparing to Upload a GVX file</vt:lpstr>
      <vt:lpstr>Preparing to Upload a GVX file</vt:lpstr>
      <vt:lpstr>Preparing to Upload a GVX file</vt:lpstr>
      <vt:lpstr>Examine the GVX File</vt:lpstr>
      <vt:lpstr>UPLOAD GVX Interaction Box</vt:lpstr>
      <vt:lpstr>Screen Shot before GVX Upload</vt:lpstr>
      <vt:lpstr>Screen Shot after GVX Upload</vt:lpstr>
      <vt:lpstr>Screen Shot after GVX Upload</vt:lpstr>
      <vt:lpstr>The GVX Screen – upper part</vt:lpstr>
      <vt:lpstr>The GVX Screen – middle part</vt:lpstr>
      <vt:lpstr>GVX Vector Screen – bottom part</vt:lpstr>
      <vt:lpstr>QA/QC of the GVX Vectors</vt:lpstr>
      <vt:lpstr>PowerPoint Presentation</vt:lpstr>
      <vt:lpstr>PowerPoint Presentation</vt:lpstr>
      <vt:lpstr>PowerPoint Presentation</vt:lpstr>
      <vt:lpstr>PowerPoint Presentation</vt:lpstr>
      <vt:lpstr>PowerPoint Presentation</vt:lpstr>
      <vt:lpstr>PowerPoint Presentation</vt:lpstr>
      <vt:lpstr>QA/QC of the GVX Vectors</vt:lpstr>
      <vt:lpstr>QA/QC of the GVX Vectors</vt:lpstr>
      <vt:lpstr>QA/QC of the GVX Vectors</vt:lpstr>
      <vt:lpstr>QA/QC of the GVX Vectors</vt:lpstr>
      <vt:lpstr>OPUS Projects Manager Training</vt:lpstr>
    </vt:vector>
  </TitlesOfParts>
  <Company>NOS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OPUS-Projects Manager Training</dc:title>
  <dc:subject>Upload</dc:subject>
  <dc:creator>mark.schenewerk</dc:creator>
  <cp:keywords>OPUS-Projects OPUS</cp:keywords>
  <cp:lastModifiedBy>David Zenk</cp:lastModifiedBy>
  <cp:revision>233</cp:revision>
  <dcterms:created xsi:type="dcterms:W3CDTF">2010-09-08T16:22:07Z</dcterms:created>
  <dcterms:modified xsi:type="dcterms:W3CDTF">2023-10-05T17:08:30Z</dcterms:modified>
  <cp:category>training</cp:category>
</cp:coreProperties>
</file>